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0"/>
  </p:notesMasterIdLst>
  <p:sldIdLst>
    <p:sldId id="256" r:id="rId2"/>
    <p:sldId id="324" r:id="rId3"/>
    <p:sldId id="268" r:id="rId4"/>
    <p:sldId id="257" r:id="rId5"/>
    <p:sldId id="258" r:id="rId6"/>
    <p:sldId id="266" r:id="rId7"/>
    <p:sldId id="260" r:id="rId8"/>
    <p:sldId id="262" r:id="rId9"/>
    <p:sldId id="259" r:id="rId10"/>
    <p:sldId id="263" r:id="rId11"/>
    <p:sldId id="261" r:id="rId12"/>
    <p:sldId id="264" r:id="rId13"/>
    <p:sldId id="265" r:id="rId14"/>
    <p:sldId id="267" r:id="rId15"/>
    <p:sldId id="272" r:id="rId16"/>
    <p:sldId id="269" r:id="rId17"/>
    <p:sldId id="271" r:id="rId18"/>
    <p:sldId id="270" r:id="rId19"/>
    <p:sldId id="319" r:id="rId20"/>
    <p:sldId id="320" r:id="rId21"/>
    <p:sldId id="323" r:id="rId22"/>
    <p:sldId id="321" r:id="rId23"/>
    <p:sldId id="322" r:id="rId24"/>
    <p:sldId id="273" r:id="rId25"/>
    <p:sldId id="274" r:id="rId26"/>
    <p:sldId id="275" r:id="rId27"/>
    <p:sldId id="276" r:id="rId28"/>
    <p:sldId id="277" r:id="rId29"/>
    <p:sldId id="278" r:id="rId30"/>
    <p:sldId id="279" r:id="rId31"/>
    <p:sldId id="281" r:id="rId32"/>
    <p:sldId id="280" r:id="rId33"/>
    <p:sldId id="282" r:id="rId34"/>
    <p:sldId id="283" r:id="rId35"/>
    <p:sldId id="285" r:id="rId36"/>
    <p:sldId id="284" r:id="rId37"/>
    <p:sldId id="287" r:id="rId38"/>
    <p:sldId id="288" r:id="rId39"/>
    <p:sldId id="286" r:id="rId40"/>
    <p:sldId id="289" r:id="rId41"/>
    <p:sldId id="290" r:id="rId42"/>
    <p:sldId id="291" r:id="rId43"/>
    <p:sldId id="292" r:id="rId44"/>
    <p:sldId id="293" r:id="rId45"/>
    <p:sldId id="298" r:id="rId46"/>
    <p:sldId id="300" r:id="rId47"/>
    <p:sldId id="301" r:id="rId48"/>
    <p:sldId id="294" r:id="rId49"/>
    <p:sldId id="295" r:id="rId50"/>
    <p:sldId id="296" r:id="rId51"/>
    <p:sldId id="297" r:id="rId52"/>
    <p:sldId id="305" r:id="rId53"/>
    <p:sldId id="306" r:id="rId54"/>
    <p:sldId id="307" r:id="rId55"/>
    <p:sldId id="304" r:id="rId56"/>
    <p:sldId id="308" r:id="rId57"/>
    <p:sldId id="302" r:id="rId58"/>
    <p:sldId id="303" r:id="rId59"/>
    <p:sldId id="309" r:id="rId60"/>
    <p:sldId id="310" r:id="rId61"/>
    <p:sldId id="311" r:id="rId62"/>
    <p:sldId id="312" r:id="rId63"/>
    <p:sldId id="313" r:id="rId64"/>
    <p:sldId id="314" r:id="rId65"/>
    <p:sldId id="315" r:id="rId66"/>
    <p:sldId id="317" r:id="rId67"/>
    <p:sldId id="316" r:id="rId68"/>
    <p:sldId id="318" r:id="rId6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EDE7"/>
    <a:srgbClr val="E48312"/>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70" d="100"/>
          <a:sy n="70" d="100"/>
        </p:scale>
        <p:origin x="1197"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810920-6374-4AB2-8BBC-3B6F8C49E3D7}" type="datetimeFigureOut">
              <a:rPr lang="zh-CN" altLang="en-US" smtClean="0"/>
              <a:t>2018/8/3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BAB611-0C64-4FA0-86B8-21D4EBB0683E}" type="slidenum">
              <a:rPr lang="zh-CN" altLang="en-US" smtClean="0"/>
              <a:t>‹#›</a:t>
            </a:fld>
            <a:endParaRPr lang="zh-CN" altLang="en-US"/>
          </a:p>
        </p:txBody>
      </p:sp>
    </p:spTree>
    <p:extLst>
      <p:ext uri="{BB962C8B-B14F-4D97-AF65-F5344CB8AC3E}">
        <p14:creationId xmlns:p14="http://schemas.microsoft.com/office/powerpoint/2010/main" val="1637127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9AC21840-369D-4C57-8137-A523CC2095A7}" type="datetime1">
              <a:rPr lang="zh-CN" altLang="en-US" smtClean="0"/>
              <a:t>2018/8/3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3CCE4-95A6-4709-9EAB-7612242B89DD}" type="slidenum">
              <a:rPr lang="zh-CN" altLang="en-US" smtClean="0"/>
              <a:t>‹#›</a:t>
            </a:fld>
            <a:endParaRPr lang="zh-CN"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95103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67C2222-D1BC-4D73-9E23-8642678DCC61}" type="datetime1">
              <a:rPr lang="zh-CN" altLang="en-US" smtClean="0"/>
              <a:t>2018/8/3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3CCE4-95A6-4709-9EAB-7612242B89DD}" type="slidenum">
              <a:rPr lang="zh-CN" altLang="en-US" smtClean="0"/>
              <a:t>‹#›</a:t>
            </a:fld>
            <a:endParaRPr lang="zh-CN" altLang="en-US"/>
          </a:p>
        </p:txBody>
      </p:sp>
    </p:spTree>
    <p:extLst>
      <p:ext uri="{BB962C8B-B14F-4D97-AF65-F5344CB8AC3E}">
        <p14:creationId xmlns:p14="http://schemas.microsoft.com/office/powerpoint/2010/main" val="1341331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D45137F-69BA-4DA8-9A5D-5CD3030F9888}" type="datetime1">
              <a:rPr lang="zh-CN" altLang="en-US" smtClean="0"/>
              <a:t>2018/8/3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3CCE4-95A6-4709-9EAB-7612242B89DD}" type="slidenum">
              <a:rPr lang="zh-CN" altLang="en-US" smtClean="0"/>
              <a:t>‹#›</a:t>
            </a:fld>
            <a:endParaRPr lang="zh-CN" altLang="en-US"/>
          </a:p>
        </p:txBody>
      </p:sp>
    </p:spTree>
    <p:extLst>
      <p:ext uri="{BB962C8B-B14F-4D97-AF65-F5344CB8AC3E}">
        <p14:creationId xmlns:p14="http://schemas.microsoft.com/office/powerpoint/2010/main" val="40071334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6107A34-1E67-442A-8BA9-EED9439D396C}" type="datetime1">
              <a:rPr lang="zh-CN" altLang="en-US" smtClean="0"/>
              <a:t>2018/8/3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3CCE4-95A6-4709-9EAB-7612242B89DD}" type="slidenum">
              <a:rPr lang="zh-CN" altLang="en-US" smtClean="0"/>
              <a:t>‹#›</a:t>
            </a:fld>
            <a:endParaRPr lang="zh-CN" altLang="en-US"/>
          </a:p>
        </p:txBody>
      </p:sp>
    </p:spTree>
    <p:extLst>
      <p:ext uri="{BB962C8B-B14F-4D97-AF65-F5344CB8AC3E}">
        <p14:creationId xmlns:p14="http://schemas.microsoft.com/office/powerpoint/2010/main" val="1818283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2C2D21F6-87B2-4CC1-B90F-7570652AB4A2}" type="datetime1">
              <a:rPr lang="zh-CN" altLang="en-US" smtClean="0"/>
              <a:t>2018/8/3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3CCE4-95A6-4709-9EAB-7612242B89DD}" type="slidenum">
              <a:rPr lang="zh-CN" altLang="en-US" smtClean="0"/>
              <a:t>‹#›</a:t>
            </a:fld>
            <a:endParaRPr lang="zh-CN"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7724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BBDF9A63-3A33-46C3-ABB1-AE2162663A79}" type="datetime1">
              <a:rPr lang="zh-CN" altLang="en-US" smtClean="0"/>
              <a:t>2018/8/3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3CCE4-95A6-4709-9EAB-7612242B89DD}" type="slidenum">
              <a:rPr lang="zh-CN" altLang="en-US" smtClean="0"/>
              <a:t>‹#›</a:t>
            </a:fld>
            <a:endParaRPr lang="zh-CN" altLang="en-US"/>
          </a:p>
        </p:txBody>
      </p:sp>
    </p:spTree>
    <p:extLst>
      <p:ext uri="{BB962C8B-B14F-4D97-AF65-F5344CB8AC3E}">
        <p14:creationId xmlns:p14="http://schemas.microsoft.com/office/powerpoint/2010/main" val="3646060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22960" y="2582334"/>
            <a:ext cx="3703320" cy="32867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63440" y="2582334"/>
            <a:ext cx="3703320" cy="32867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5FDEA091-B66A-438C-95F8-C2862380479C}" type="datetime1">
              <a:rPr lang="zh-CN" altLang="en-US" smtClean="0"/>
              <a:t>2018/8/3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3CCE4-95A6-4709-9EAB-7612242B89DD}" type="slidenum">
              <a:rPr lang="zh-CN" altLang="en-US" smtClean="0"/>
              <a:t>‹#›</a:t>
            </a:fld>
            <a:endParaRPr lang="zh-CN" altLang="en-US"/>
          </a:p>
        </p:txBody>
      </p:sp>
    </p:spTree>
    <p:extLst>
      <p:ext uri="{BB962C8B-B14F-4D97-AF65-F5344CB8AC3E}">
        <p14:creationId xmlns:p14="http://schemas.microsoft.com/office/powerpoint/2010/main" val="12658618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E503AC4-EBC8-490D-82E2-E8A6481485C5}" type="datetime1">
              <a:rPr lang="zh-CN" altLang="en-US" smtClean="0"/>
              <a:t>2018/8/3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3CCE4-95A6-4709-9EAB-7612242B89DD}" type="slidenum">
              <a:rPr lang="zh-CN" altLang="en-US" smtClean="0"/>
              <a:t>‹#›</a:t>
            </a:fld>
            <a:endParaRPr lang="zh-CN" altLang="en-US"/>
          </a:p>
        </p:txBody>
      </p:sp>
    </p:spTree>
    <p:extLst>
      <p:ext uri="{BB962C8B-B14F-4D97-AF65-F5344CB8AC3E}">
        <p14:creationId xmlns:p14="http://schemas.microsoft.com/office/powerpoint/2010/main" val="1879897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7B7EF6F-E6A2-42CE-B21B-4FA071AC9A43}" type="datetime1">
              <a:rPr lang="zh-CN" altLang="en-US" smtClean="0"/>
              <a:t>2018/8/3</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CN" altLang="en-US"/>
          </a:p>
        </p:txBody>
      </p:sp>
      <p:sp>
        <p:nvSpPr>
          <p:cNvPr id="9" name="Slide Number Placeholder 8"/>
          <p:cNvSpPr>
            <a:spLocks noGrp="1"/>
          </p:cNvSpPr>
          <p:nvPr>
            <p:ph type="sldNum" sz="quarter" idx="12"/>
          </p:nvPr>
        </p:nvSpPr>
        <p:spPr/>
        <p:txBody>
          <a:bodyPr/>
          <a:lstStyle/>
          <a:p>
            <a:fld id="{0C93CCE4-95A6-4709-9EAB-7612242B89DD}" type="slidenum">
              <a:rPr lang="zh-CN" altLang="en-US" smtClean="0"/>
              <a:t>‹#›</a:t>
            </a:fld>
            <a:endParaRPr lang="zh-CN" altLang="en-US"/>
          </a:p>
        </p:txBody>
      </p:sp>
    </p:spTree>
    <p:extLst>
      <p:ext uri="{BB962C8B-B14F-4D97-AF65-F5344CB8AC3E}">
        <p14:creationId xmlns:p14="http://schemas.microsoft.com/office/powerpoint/2010/main" val="2274109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9ED023B6-1F6A-4427-A20D-87C7FC99889D}" type="datetime1">
              <a:rPr lang="zh-CN" altLang="en-US" smtClean="0"/>
              <a:t>2018/8/3</a:t>
            </a:fld>
            <a:endParaRPr lang="zh-CN" alt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C93CCE4-95A6-4709-9EAB-7612242B89DD}" type="slidenum">
              <a:rPr lang="zh-CN" altLang="en-US" smtClean="0"/>
              <a:t>‹#›</a:t>
            </a:fld>
            <a:endParaRPr lang="zh-CN" altLang="en-US"/>
          </a:p>
        </p:txBody>
      </p:sp>
    </p:spTree>
    <p:extLst>
      <p:ext uri="{BB962C8B-B14F-4D97-AF65-F5344CB8AC3E}">
        <p14:creationId xmlns:p14="http://schemas.microsoft.com/office/powerpoint/2010/main" val="1549112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D56AB39E-D30F-47C9-AB73-851971B5A791}" type="datetime1">
              <a:rPr lang="zh-CN" altLang="en-US" smtClean="0"/>
              <a:t>2018/8/3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3CCE4-95A6-4709-9EAB-7612242B89DD}" type="slidenum">
              <a:rPr lang="zh-CN" altLang="en-US" smtClean="0"/>
              <a:t>‹#›</a:t>
            </a:fld>
            <a:endParaRPr lang="zh-CN" altLang="en-US"/>
          </a:p>
        </p:txBody>
      </p:sp>
    </p:spTree>
    <p:extLst>
      <p:ext uri="{BB962C8B-B14F-4D97-AF65-F5344CB8AC3E}">
        <p14:creationId xmlns:p14="http://schemas.microsoft.com/office/powerpoint/2010/main" val="2203763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744DF59-A854-44E7-B445-25C605A8FAA6}" type="datetime1">
              <a:rPr lang="zh-CN" altLang="en-US" smtClean="0"/>
              <a:t>2018/8/3</a:t>
            </a:fld>
            <a:endParaRPr lang="zh-CN" alt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0C93CCE4-95A6-4709-9EAB-7612242B89DD}" type="slidenum">
              <a:rPr lang="zh-CN" altLang="en-US" smtClean="0"/>
              <a:t>‹#›</a:t>
            </a:fld>
            <a:endParaRPr lang="zh-CN" alt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626452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JerryCheng-96/july-se-project"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75F2BE-D080-47BE-BCC2-70692BF45D23}"/>
              </a:ext>
            </a:extLst>
          </p:cNvPr>
          <p:cNvSpPr>
            <a:spLocks noGrp="1"/>
          </p:cNvSpPr>
          <p:nvPr>
            <p:ph type="ctrTitle"/>
          </p:nvPr>
        </p:nvSpPr>
        <p:spPr>
          <a:xfrm>
            <a:off x="822960" y="724832"/>
            <a:ext cx="7543800" cy="3566160"/>
          </a:xfrm>
        </p:spPr>
        <p:txBody>
          <a:bodyPr>
            <a:normAutofit/>
          </a:bodyPr>
          <a:lstStyle/>
          <a:p>
            <a:r>
              <a:rPr lang="en-US" altLang="zh-CN" sz="6000" dirty="0"/>
              <a:t>TOSIT </a:t>
            </a:r>
            <a:r>
              <a:rPr lang="zh-CN" altLang="en-US" sz="6000" dirty="0"/>
              <a:t>实训管理系统</a:t>
            </a:r>
          </a:p>
        </p:txBody>
      </p:sp>
      <p:sp>
        <p:nvSpPr>
          <p:cNvPr id="3" name="副标题 2">
            <a:extLst>
              <a:ext uri="{FF2B5EF4-FFF2-40B4-BE49-F238E27FC236}">
                <a16:creationId xmlns:a16="http://schemas.microsoft.com/office/drawing/2014/main" id="{1C7599FE-C983-44BF-B4C4-4507BDE8CE8A}"/>
              </a:ext>
            </a:extLst>
          </p:cNvPr>
          <p:cNvSpPr>
            <a:spLocks noGrp="1"/>
          </p:cNvSpPr>
          <p:nvPr>
            <p:ph type="subTitle" idx="1"/>
          </p:nvPr>
        </p:nvSpPr>
        <p:spPr>
          <a:xfrm>
            <a:off x="825038" y="4578452"/>
            <a:ext cx="7543800" cy="867007"/>
          </a:xfrm>
        </p:spPr>
        <p:txBody>
          <a:bodyPr>
            <a:normAutofit/>
          </a:bodyPr>
          <a:lstStyle/>
          <a:p>
            <a:pPr algn="r"/>
            <a:r>
              <a:rPr lang="zh-CN" altLang="en-US" sz="1800" dirty="0">
                <a:latin typeface="Arial" panose="020B0604020202020204" pitchFamily="34" charset="0"/>
                <a:ea typeface="黑体" panose="02010609060101010101" pitchFamily="49" charset="-122"/>
                <a:cs typeface="Arial" panose="020B0604020202020204" pitchFamily="34" charset="0"/>
              </a:rPr>
              <a:t>张小祺*，程昊阳，邓鸿铭，张宏攀</a:t>
            </a:r>
            <a:endParaRPr lang="en-US" altLang="zh-CN" sz="1800" dirty="0">
              <a:latin typeface="Arial" panose="020B0604020202020204" pitchFamily="34" charset="0"/>
              <a:ea typeface="黑体" panose="02010609060101010101" pitchFamily="49" charset="-122"/>
              <a:cs typeface="Arial" panose="020B0604020202020204" pitchFamily="34" charset="0"/>
            </a:endParaRPr>
          </a:p>
          <a:p>
            <a:pPr algn="r"/>
            <a:r>
              <a:rPr lang="zh-CN" altLang="en-US" sz="1800" dirty="0">
                <a:latin typeface="Arial" panose="020B0604020202020204" pitchFamily="34" charset="0"/>
                <a:ea typeface="黑体" panose="02010609060101010101" pitchFamily="49" charset="-122"/>
                <a:cs typeface="Arial" panose="020B0604020202020204" pitchFamily="34" charset="0"/>
              </a:rPr>
              <a:t>计算生物学专业，生命科学学院</a:t>
            </a:r>
          </a:p>
        </p:txBody>
      </p:sp>
      <p:sp>
        <p:nvSpPr>
          <p:cNvPr id="4" name="矩形 3">
            <a:extLst>
              <a:ext uri="{FF2B5EF4-FFF2-40B4-BE49-F238E27FC236}">
                <a16:creationId xmlns:a16="http://schemas.microsoft.com/office/drawing/2014/main" id="{972DFFC4-846B-46E4-9159-85C16460C3B0}"/>
              </a:ext>
            </a:extLst>
          </p:cNvPr>
          <p:cNvSpPr/>
          <p:nvPr/>
        </p:nvSpPr>
        <p:spPr>
          <a:xfrm>
            <a:off x="822960" y="2807608"/>
            <a:ext cx="3239990" cy="523220"/>
          </a:xfrm>
          <a:prstGeom prst="rect">
            <a:avLst/>
          </a:prstGeom>
        </p:spPr>
        <p:txBody>
          <a:bodyPr wrap="none">
            <a:spAutoFit/>
          </a:bodyPr>
          <a:lstStyle/>
          <a:p>
            <a:r>
              <a:rPr lang="en-US" altLang="zh-CN" sz="28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2018 </a:t>
            </a:r>
            <a:r>
              <a:rPr lang="zh-CN" altLang="en-US" sz="28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暑期实训结项</a:t>
            </a:r>
            <a:endParaRPr lang="en-US" altLang="zh-CN" sz="28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endParaRPr>
          </a:p>
        </p:txBody>
      </p:sp>
      <p:sp>
        <p:nvSpPr>
          <p:cNvPr id="5" name="灯片编号占位符 4">
            <a:extLst>
              <a:ext uri="{FF2B5EF4-FFF2-40B4-BE49-F238E27FC236}">
                <a16:creationId xmlns:a16="http://schemas.microsoft.com/office/drawing/2014/main" id="{33ADF091-A3EB-419D-90A6-B53460AE1937}"/>
              </a:ext>
            </a:extLst>
          </p:cNvPr>
          <p:cNvSpPr>
            <a:spLocks noGrp="1"/>
          </p:cNvSpPr>
          <p:nvPr>
            <p:ph type="sldNum" sz="quarter" idx="12"/>
          </p:nvPr>
        </p:nvSpPr>
        <p:spPr/>
        <p:txBody>
          <a:bodyPr/>
          <a:lstStyle/>
          <a:p>
            <a:fld id="{0C93CCE4-95A6-4709-9EAB-7612242B89DD}" type="slidenum">
              <a:rPr lang="zh-CN" altLang="en-US" smtClean="0"/>
              <a:t>1</a:t>
            </a:fld>
            <a:endParaRPr lang="zh-CN" altLang="en-US"/>
          </a:p>
        </p:txBody>
      </p:sp>
    </p:spTree>
    <p:extLst>
      <p:ext uri="{BB962C8B-B14F-4D97-AF65-F5344CB8AC3E}">
        <p14:creationId xmlns:p14="http://schemas.microsoft.com/office/powerpoint/2010/main" val="163345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descr="用例图 工程师">
            <a:extLst>
              <a:ext uri="{FF2B5EF4-FFF2-40B4-BE49-F238E27FC236}">
                <a16:creationId xmlns:a16="http://schemas.microsoft.com/office/drawing/2014/main" id="{64A3790D-E18E-40F9-BC63-0AFDF7A5554E}"/>
              </a:ext>
            </a:extLst>
          </p:cNvPr>
          <p:cNvPicPr>
            <a:picLocks noGrp="1"/>
          </p:cNvPicPr>
          <p:nvPr>
            <p:ph idx="4294967295"/>
          </p:nvPr>
        </p:nvPicPr>
        <p:blipFill>
          <a:blip r:embed="rId2" cstate="print"/>
          <a:srcRect/>
          <a:stretch>
            <a:fillRect/>
          </a:stretch>
        </p:blipFill>
        <p:spPr bwMode="auto">
          <a:xfrm>
            <a:off x="3329355" y="78877"/>
            <a:ext cx="2485290" cy="6182641"/>
          </a:xfrm>
          <a:prstGeom prst="rect">
            <a:avLst/>
          </a:prstGeom>
          <a:noFill/>
          <a:ln w="9525">
            <a:noFill/>
            <a:miter lim="800000"/>
            <a:headEnd/>
            <a:tailEnd/>
          </a:ln>
        </p:spPr>
      </p:pic>
      <p:sp>
        <p:nvSpPr>
          <p:cNvPr id="7" name="灯片编号占位符 6">
            <a:extLst>
              <a:ext uri="{FF2B5EF4-FFF2-40B4-BE49-F238E27FC236}">
                <a16:creationId xmlns:a16="http://schemas.microsoft.com/office/drawing/2014/main" id="{F6AABFB8-4AE2-4779-989A-0FB46E4053B4}"/>
              </a:ext>
            </a:extLst>
          </p:cNvPr>
          <p:cNvSpPr>
            <a:spLocks noGrp="1"/>
          </p:cNvSpPr>
          <p:nvPr>
            <p:ph type="sldNum" sz="quarter" idx="12"/>
          </p:nvPr>
        </p:nvSpPr>
        <p:spPr/>
        <p:txBody>
          <a:bodyPr/>
          <a:lstStyle/>
          <a:p>
            <a:fld id="{0C93CCE4-95A6-4709-9EAB-7612242B89DD}" type="slidenum">
              <a:rPr lang="zh-CN" altLang="en-US" smtClean="0"/>
              <a:t>10</a:t>
            </a:fld>
            <a:endParaRPr lang="zh-CN" altLang="en-US"/>
          </a:p>
        </p:txBody>
      </p:sp>
    </p:spTree>
    <p:extLst>
      <p:ext uri="{BB962C8B-B14F-4D97-AF65-F5344CB8AC3E}">
        <p14:creationId xmlns:p14="http://schemas.microsoft.com/office/powerpoint/2010/main" val="3128331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84739-372B-43F4-ACF8-581971600E02}"/>
              </a:ext>
            </a:extLst>
          </p:cNvPr>
          <p:cNvSpPr>
            <a:spLocks noGrp="1"/>
          </p:cNvSpPr>
          <p:nvPr>
            <p:ph type="title"/>
          </p:nvPr>
        </p:nvSpPr>
        <p:spPr/>
        <p:txBody>
          <a:bodyPr/>
          <a:lstStyle/>
          <a:p>
            <a:r>
              <a:rPr lang="zh-CN" altLang="zh-CN" dirty="0"/>
              <a:t>功能需求</a:t>
            </a:r>
            <a:r>
              <a:rPr lang="zh-CN" altLang="en-US" dirty="0"/>
              <a:t>：学生</a:t>
            </a:r>
          </a:p>
        </p:txBody>
      </p:sp>
      <p:sp>
        <p:nvSpPr>
          <p:cNvPr id="3" name="内容占位符 2">
            <a:extLst>
              <a:ext uri="{FF2B5EF4-FFF2-40B4-BE49-F238E27FC236}">
                <a16:creationId xmlns:a16="http://schemas.microsoft.com/office/drawing/2014/main" id="{BC057332-9DA5-4B10-BE5E-0F308CB3D986}"/>
              </a:ext>
            </a:extLst>
          </p:cNvPr>
          <p:cNvSpPr>
            <a:spLocks noGrp="1"/>
          </p:cNvSpPr>
          <p:nvPr>
            <p:ph idx="1"/>
          </p:nvPr>
        </p:nvSpPr>
        <p:spPr>
          <a:xfrm>
            <a:off x="822959" y="2709080"/>
            <a:ext cx="7543801" cy="3351085"/>
          </a:xfrm>
        </p:spPr>
        <p:txBody>
          <a:bodyPr>
            <a:normAutofit/>
          </a:bodyPr>
          <a:lstStyle/>
          <a:p>
            <a:pPr>
              <a:lnSpc>
                <a:spcPct val="100000"/>
              </a:lnSpc>
              <a:buFont typeface="Wingdings" panose="05000000000000000000" pitchFamily="2" charset="2"/>
              <a:buChar char="ü"/>
            </a:pPr>
            <a:r>
              <a:rPr lang="zh-CN" altLang="en-US" dirty="0">
                <a:latin typeface="黑体" panose="02010609060101010101" pitchFamily="49" charset="-122"/>
                <a:ea typeface="黑体" panose="02010609060101010101" pitchFamily="49" charset="-122"/>
              </a:rPr>
              <a:t>   学生的主要职责是完成分配的项目。学生可以使用分配的账号登录系统，每个学生被分配到特定班级的特定小组，参与该组分配的项目。学生可以查看项目库中的各项目信息，以及本组的项目情况。学生需要定期在系统中上传阶段记录和阶段成果，包括工作日志和产出文档等。学生上传的内容归为小组成果的一部分，由工程师分别进行打分。</a:t>
            </a:r>
            <a:endParaRPr lang="zh-CN" altLang="zh-CN" dirty="0">
              <a:latin typeface="黑体" panose="02010609060101010101" pitchFamily="49" charset="-122"/>
              <a:ea typeface="黑体" panose="02010609060101010101" pitchFamily="49" charset="-122"/>
            </a:endParaRPr>
          </a:p>
          <a:p>
            <a:pPr>
              <a:lnSpc>
                <a:spcPct val="100000"/>
              </a:lnSpc>
              <a:buFont typeface="Wingdings" panose="05000000000000000000" pitchFamily="2" charset="2"/>
              <a:buChar char="ü"/>
            </a:pPr>
            <a:endParaRPr lang="zh-CN" altLang="en-US" dirty="0">
              <a:latin typeface="黑体" panose="02010609060101010101" pitchFamily="49" charset="-122"/>
              <a:ea typeface="黑体" panose="02010609060101010101" pitchFamily="49" charset="-122"/>
            </a:endParaRPr>
          </a:p>
        </p:txBody>
      </p:sp>
      <p:sp>
        <p:nvSpPr>
          <p:cNvPr id="4" name="灯片编号占位符 3">
            <a:extLst>
              <a:ext uri="{FF2B5EF4-FFF2-40B4-BE49-F238E27FC236}">
                <a16:creationId xmlns:a16="http://schemas.microsoft.com/office/drawing/2014/main" id="{C5F6BA0C-3C59-452C-ADF1-06998D26188B}"/>
              </a:ext>
            </a:extLst>
          </p:cNvPr>
          <p:cNvSpPr>
            <a:spLocks noGrp="1"/>
          </p:cNvSpPr>
          <p:nvPr>
            <p:ph type="sldNum" sz="quarter" idx="12"/>
          </p:nvPr>
        </p:nvSpPr>
        <p:spPr/>
        <p:txBody>
          <a:bodyPr/>
          <a:lstStyle/>
          <a:p>
            <a:fld id="{0C93CCE4-95A6-4709-9EAB-7612242B89DD}" type="slidenum">
              <a:rPr lang="zh-CN" altLang="en-US" smtClean="0"/>
              <a:t>11</a:t>
            </a:fld>
            <a:endParaRPr lang="zh-CN" altLang="en-US"/>
          </a:p>
        </p:txBody>
      </p:sp>
    </p:spTree>
    <p:extLst>
      <p:ext uri="{BB962C8B-B14F-4D97-AF65-F5344CB8AC3E}">
        <p14:creationId xmlns:p14="http://schemas.microsoft.com/office/powerpoint/2010/main" val="363941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descr="用例图 学生">
            <a:extLst>
              <a:ext uri="{FF2B5EF4-FFF2-40B4-BE49-F238E27FC236}">
                <a16:creationId xmlns:a16="http://schemas.microsoft.com/office/drawing/2014/main" id="{E05AFF66-34B1-4555-8694-5D7D66B394B7}"/>
              </a:ext>
            </a:extLst>
          </p:cNvPr>
          <p:cNvPicPr>
            <a:picLocks noGrp="1"/>
          </p:cNvPicPr>
          <p:nvPr>
            <p:ph idx="4294967295"/>
          </p:nvPr>
        </p:nvPicPr>
        <p:blipFill>
          <a:blip r:embed="rId2" cstate="print"/>
          <a:srcRect/>
          <a:stretch>
            <a:fillRect/>
          </a:stretch>
        </p:blipFill>
        <p:spPr bwMode="auto">
          <a:xfrm>
            <a:off x="3320138" y="92194"/>
            <a:ext cx="2503724" cy="6139930"/>
          </a:xfrm>
          <a:prstGeom prst="rect">
            <a:avLst/>
          </a:prstGeom>
          <a:noFill/>
          <a:ln w="9525">
            <a:noFill/>
            <a:miter lim="800000"/>
            <a:headEnd/>
            <a:tailEnd/>
          </a:ln>
        </p:spPr>
      </p:pic>
      <p:sp>
        <p:nvSpPr>
          <p:cNvPr id="7" name="灯片编号占位符 6">
            <a:extLst>
              <a:ext uri="{FF2B5EF4-FFF2-40B4-BE49-F238E27FC236}">
                <a16:creationId xmlns:a16="http://schemas.microsoft.com/office/drawing/2014/main" id="{EC1EDF78-5473-4164-B27E-DAC7AA4855C7}"/>
              </a:ext>
            </a:extLst>
          </p:cNvPr>
          <p:cNvSpPr>
            <a:spLocks noGrp="1"/>
          </p:cNvSpPr>
          <p:nvPr>
            <p:ph type="sldNum" sz="quarter" idx="12"/>
          </p:nvPr>
        </p:nvSpPr>
        <p:spPr/>
        <p:txBody>
          <a:bodyPr/>
          <a:lstStyle/>
          <a:p>
            <a:fld id="{0C93CCE4-95A6-4709-9EAB-7612242B89DD}" type="slidenum">
              <a:rPr lang="zh-CN" altLang="en-US" smtClean="0"/>
              <a:t>12</a:t>
            </a:fld>
            <a:endParaRPr lang="zh-CN" altLang="en-US"/>
          </a:p>
        </p:txBody>
      </p:sp>
    </p:spTree>
    <p:extLst>
      <p:ext uri="{BB962C8B-B14F-4D97-AF65-F5344CB8AC3E}">
        <p14:creationId xmlns:p14="http://schemas.microsoft.com/office/powerpoint/2010/main" val="1434711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7FDEDC-B2EA-49FC-89B6-9A93E733A995}"/>
              </a:ext>
            </a:extLst>
          </p:cNvPr>
          <p:cNvSpPr>
            <a:spLocks noGrp="1"/>
          </p:cNvSpPr>
          <p:nvPr>
            <p:ph type="title"/>
          </p:nvPr>
        </p:nvSpPr>
        <p:spPr/>
        <p:txBody>
          <a:bodyPr/>
          <a:lstStyle/>
          <a:p>
            <a:r>
              <a:rPr lang="zh-CN" altLang="en-US" dirty="0"/>
              <a:t>功能模块</a:t>
            </a:r>
          </a:p>
        </p:txBody>
      </p:sp>
      <p:graphicFrame>
        <p:nvGraphicFramePr>
          <p:cNvPr id="4" name="内容占位符 3">
            <a:extLst>
              <a:ext uri="{FF2B5EF4-FFF2-40B4-BE49-F238E27FC236}">
                <a16:creationId xmlns:a16="http://schemas.microsoft.com/office/drawing/2014/main" id="{58EB25CB-5CBC-4BEE-B4A0-C869D47F6691}"/>
              </a:ext>
            </a:extLst>
          </p:cNvPr>
          <p:cNvGraphicFramePr>
            <a:graphicFrameLocks noGrp="1"/>
          </p:cNvGraphicFramePr>
          <p:nvPr>
            <p:ph idx="1"/>
            <p:extLst>
              <p:ext uri="{D42A27DB-BD31-4B8C-83A1-F6EECF244321}">
                <p14:modId xmlns:p14="http://schemas.microsoft.com/office/powerpoint/2010/main" val="2672613948"/>
              </p:ext>
            </p:extLst>
          </p:nvPr>
        </p:nvGraphicFramePr>
        <p:xfrm>
          <a:off x="900752" y="1955497"/>
          <a:ext cx="7466008" cy="4206240"/>
        </p:xfrm>
        <a:graphic>
          <a:graphicData uri="http://schemas.openxmlformats.org/drawingml/2006/table">
            <a:tbl>
              <a:tblPr firstCol="1">
                <a:tableStyleId>{5C22544A-7EE6-4342-B048-85BDC9FD1C3A}</a:tableStyleId>
              </a:tblPr>
              <a:tblGrid>
                <a:gridCol w="2688856">
                  <a:extLst>
                    <a:ext uri="{9D8B030D-6E8A-4147-A177-3AD203B41FA5}">
                      <a16:colId xmlns:a16="http://schemas.microsoft.com/office/drawing/2014/main" val="2754567243"/>
                    </a:ext>
                  </a:extLst>
                </a:gridCol>
                <a:gridCol w="4777152">
                  <a:extLst>
                    <a:ext uri="{9D8B030D-6E8A-4147-A177-3AD203B41FA5}">
                      <a16:colId xmlns:a16="http://schemas.microsoft.com/office/drawing/2014/main" val="2762115839"/>
                    </a:ext>
                  </a:extLst>
                </a:gridCol>
              </a:tblGrid>
              <a:tr h="240727">
                <a:tc rowSpan="4">
                  <a:txBody>
                    <a:bodyPr/>
                    <a:lstStyle/>
                    <a:p>
                      <a:pPr algn="ctr" fontAlgn="ctr">
                        <a:spcAft>
                          <a:spcPts val="0"/>
                        </a:spcAft>
                      </a:pPr>
                      <a:r>
                        <a:rPr lang="zh-CN" sz="1600" kern="100" dirty="0">
                          <a:effectLst/>
                          <a:latin typeface="微软雅黑" panose="020B0503020204020204" pitchFamily="34" charset="-122"/>
                          <a:ea typeface="微软雅黑" panose="020B0503020204020204" pitchFamily="34" charset="-122"/>
                        </a:rPr>
                        <a:t>项目库管理</a:t>
                      </a:r>
                      <a:endParaRPr lang="zh-CN" sz="1600" b="1" kern="100" dirty="0">
                        <a:effectLst/>
                        <a:latin typeface="微软雅黑" panose="020B0503020204020204" pitchFamily="34" charset="-122"/>
                        <a:ea typeface="微软雅黑" panose="020B0503020204020204" pitchFamily="34" charset="-122"/>
                        <a:cs typeface="Arial" panose="020B0604020202020204" pitchFamily="34" charset="0"/>
                      </a:endParaRPr>
                    </a:p>
                  </a:txBody>
                  <a:tcPr marL="9525" marR="9525" marT="9525" marB="9525" anchor="ct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项目库展示</a:t>
                      </a:r>
                    </a:p>
                  </a:txBody>
                  <a:tcPr marL="9525" marR="9525" marT="9525" marB="9525" anchor="ctr"/>
                </a:tc>
                <a:extLst>
                  <a:ext uri="{0D108BD9-81ED-4DB2-BD59-A6C34878D82A}">
                    <a16:rowId xmlns:a16="http://schemas.microsoft.com/office/drawing/2014/main" val="203741797"/>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项目添加</a:t>
                      </a:r>
                    </a:p>
                  </a:txBody>
                  <a:tcPr marL="9525" marR="9525" marT="9525" marB="9525" anchor="ctr"/>
                </a:tc>
                <a:extLst>
                  <a:ext uri="{0D108BD9-81ED-4DB2-BD59-A6C34878D82A}">
                    <a16:rowId xmlns:a16="http://schemas.microsoft.com/office/drawing/2014/main" val="4178351198"/>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项目审批</a:t>
                      </a:r>
                    </a:p>
                  </a:txBody>
                  <a:tcPr marL="9525" marR="9525" marT="9525" marB="9525" anchor="ctr"/>
                </a:tc>
                <a:extLst>
                  <a:ext uri="{0D108BD9-81ED-4DB2-BD59-A6C34878D82A}">
                    <a16:rowId xmlns:a16="http://schemas.microsoft.com/office/drawing/2014/main" val="4156830680"/>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项目库管理</a:t>
                      </a:r>
                    </a:p>
                  </a:txBody>
                  <a:tcPr marL="9525" marR="9525" marT="9525" marB="9525" anchor="ctr"/>
                </a:tc>
                <a:extLst>
                  <a:ext uri="{0D108BD9-81ED-4DB2-BD59-A6C34878D82A}">
                    <a16:rowId xmlns:a16="http://schemas.microsoft.com/office/drawing/2014/main" val="914306041"/>
                  </a:ext>
                </a:extLst>
              </a:tr>
              <a:tr h="240727">
                <a:tc rowSpan="2">
                  <a:txBody>
                    <a:bodyPr/>
                    <a:lstStyle/>
                    <a:p>
                      <a:pPr algn="ctr" fontAlgn="ctr">
                        <a:spcAft>
                          <a:spcPts val="0"/>
                        </a:spcAft>
                      </a:pPr>
                      <a:r>
                        <a:rPr lang="zh-CN" sz="1600" kern="100" dirty="0">
                          <a:effectLst/>
                          <a:latin typeface="微软雅黑" panose="020B0503020204020204" pitchFamily="34" charset="-122"/>
                          <a:ea typeface="微软雅黑" panose="020B0503020204020204" pitchFamily="34" charset="-122"/>
                        </a:rPr>
                        <a:t>文档库管理</a:t>
                      </a:r>
                      <a:endParaRPr lang="zh-CN" sz="1600" b="1" kern="100" dirty="0">
                        <a:effectLst/>
                        <a:latin typeface="微软雅黑" panose="020B0503020204020204" pitchFamily="34" charset="-122"/>
                        <a:ea typeface="微软雅黑" panose="020B0503020204020204" pitchFamily="34" charset="-122"/>
                        <a:cs typeface="Arial" panose="020B0604020202020204" pitchFamily="34" charset="0"/>
                      </a:endParaRPr>
                    </a:p>
                  </a:txBody>
                  <a:tcPr marL="9525" marR="9525" marT="9525" marB="9525" anchor="ct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文档库展示</a:t>
                      </a:r>
                    </a:p>
                  </a:txBody>
                  <a:tcPr marL="9525" marR="9525" marT="9525" marB="9525" anchor="ctr"/>
                </a:tc>
                <a:extLst>
                  <a:ext uri="{0D108BD9-81ED-4DB2-BD59-A6C34878D82A}">
                    <a16:rowId xmlns:a16="http://schemas.microsoft.com/office/drawing/2014/main" val="1427562950"/>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文档添加</a:t>
                      </a:r>
                    </a:p>
                  </a:txBody>
                  <a:tcPr marL="9525" marR="9525" marT="9525" marB="9525" anchor="ctr"/>
                </a:tc>
                <a:extLst>
                  <a:ext uri="{0D108BD9-81ED-4DB2-BD59-A6C34878D82A}">
                    <a16:rowId xmlns:a16="http://schemas.microsoft.com/office/drawing/2014/main" val="4287248822"/>
                  </a:ext>
                </a:extLst>
              </a:tr>
              <a:tr h="240727">
                <a:tc rowSpan="5">
                  <a:txBody>
                    <a:bodyPr/>
                    <a:lstStyle/>
                    <a:p>
                      <a:pPr algn="ctr" fontAlgn="ctr">
                        <a:spcAft>
                          <a:spcPts val="0"/>
                        </a:spcAft>
                      </a:pPr>
                      <a:r>
                        <a:rPr lang="zh-CN" sz="1600" kern="100" dirty="0">
                          <a:effectLst/>
                          <a:latin typeface="微软雅黑" panose="020B0503020204020204" pitchFamily="34" charset="-122"/>
                          <a:ea typeface="微软雅黑" panose="020B0503020204020204" pitchFamily="34" charset="-122"/>
                        </a:rPr>
                        <a:t>学员、班级管理</a:t>
                      </a:r>
                      <a:endParaRPr lang="zh-CN" sz="1600" b="1" kern="100" dirty="0">
                        <a:effectLst/>
                        <a:latin typeface="微软雅黑" panose="020B0503020204020204" pitchFamily="34" charset="-122"/>
                        <a:ea typeface="微软雅黑" panose="020B0503020204020204" pitchFamily="34" charset="-122"/>
                        <a:cs typeface="Arial" panose="020B0604020202020204" pitchFamily="34" charset="0"/>
                      </a:endParaRPr>
                    </a:p>
                  </a:txBody>
                  <a:tcPr marL="9525" marR="9525" marT="9525" marB="9525" anchor="ct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录入学员</a:t>
                      </a:r>
                      <a:r>
                        <a:rPr lang="en-US" sz="1600" kern="100" dirty="0">
                          <a:effectLst/>
                          <a:latin typeface="黑体" panose="02010609060101010101" pitchFamily="49" charset="-122"/>
                          <a:ea typeface="黑体" panose="02010609060101010101" pitchFamily="49" charset="-122"/>
                        </a:rPr>
                        <a:t>(</a:t>
                      </a:r>
                      <a:r>
                        <a:rPr lang="zh-CN" sz="1600" kern="100" dirty="0">
                          <a:effectLst/>
                          <a:latin typeface="黑体" panose="02010609060101010101" pitchFamily="49" charset="-122"/>
                          <a:ea typeface="黑体" panose="02010609060101010101" pitchFamily="49" charset="-122"/>
                        </a:rPr>
                        <a:t>批量、单个</a:t>
                      </a:r>
                      <a:r>
                        <a:rPr lang="en-US" sz="1600" kern="100" dirty="0">
                          <a:effectLst/>
                          <a:latin typeface="黑体" panose="02010609060101010101" pitchFamily="49" charset="-122"/>
                          <a:ea typeface="黑体" panose="02010609060101010101" pitchFamily="49" charset="-122"/>
                        </a:rPr>
                        <a:t>)</a:t>
                      </a:r>
                      <a:endParaRPr lang="zh-CN" sz="1600" kern="100" dirty="0">
                        <a:effectLst/>
                        <a:latin typeface="黑体" panose="02010609060101010101" pitchFamily="49" charset="-122"/>
                        <a:ea typeface="黑体" panose="02010609060101010101" pitchFamily="49" charset="-122"/>
                      </a:endParaRPr>
                    </a:p>
                  </a:txBody>
                  <a:tcPr marL="9525" marR="9525" marT="9525" marB="9525" anchor="ctr"/>
                </a:tc>
                <a:extLst>
                  <a:ext uri="{0D108BD9-81ED-4DB2-BD59-A6C34878D82A}">
                    <a16:rowId xmlns:a16="http://schemas.microsoft.com/office/drawing/2014/main" val="167075776"/>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班级管理</a:t>
                      </a:r>
                      <a:r>
                        <a:rPr lang="en-US" sz="1600" kern="100" dirty="0">
                          <a:effectLst/>
                          <a:latin typeface="黑体" panose="02010609060101010101" pitchFamily="49" charset="-122"/>
                          <a:ea typeface="黑体" panose="02010609060101010101" pitchFamily="49" charset="-122"/>
                        </a:rPr>
                        <a:t>(</a:t>
                      </a:r>
                      <a:r>
                        <a:rPr lang="zh-CN" sz="1600" kern="100" dirty="0">
                          <a:effectLst/>
                          <a:latin typeface="黑体" panose="02010609060101010101" pitchFamily="49" charset="-122"/>
                          <a:ea typeface="黑体" panose="02010609060101010101" pitchFamily="49" charset="-122"/>
                        </a:rPr>
                        <a:t>增删改查</a:t>
                      </a:r>
                      <a:r>
                        <a:rPr lang="en-US" sz="1600" kern="100" dirty="0">
                          <a:effectLst/>
                          <a:latin typeface="黑体" panose="02010609060101010101" pitchFamily="49" charset="-122"/>
                          <a:ea typeface="黑体" panose="02010609060101010101" pitchFamily="49" charset="-122"/>
                        </a:rPr>
                        <a:t>)</a:t>
                      </a:r>
                      <a:endParaRPr lang="zh-CN" sz="1600" kern="100" dirty="0">
                        <a:effectLst/>
                        <a:latin typeface="黑体" panose="02010609060101010101" pitchFamily="49" charset="-122"/>
                        <a:ea typeface="黑体" panose="02010609060101010101" pitchFamily="49" charset="-122"/>
                      </a:endParaRPr>
                    </a:p>
                  </a:txBody>
                  <a:tcPr marL="9525" marR="9525" marT="9525" marB="9525" anchor="ctr"/>
                </a:tc>
                <a:extLst>
                  <a:ext uri="{0D108BD9-81ED-4DB2-BD59-A6C34878D82A}">
                    <a16:rowId xmlns:a16="http://schemas.microsoft.com/office/drawing/2014/main" val="2821554691"/>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学员分班</a:t>
                      </a:r>
                    </a:p>
                  </a:txBody>
                  <a:tcPr marL="9525" marR="9525" marT="9525" marB="9525" anchor="ctr"/>
                </a:tc>
                <a:extLst>
                  <a:ext uri="{0D108BD9-81ED-4DB2-BD59-A6C34878D82A}">
                    <a16:rowId xmlns:a16="http://schemas.microsoft.com/office/drawing/2014/main" val="1875089941"/>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班级学员分组</a:t>
                      </a:r>
                    </a:p>
                  </a:txBody>
                  <a:tcPr marL="9525" marR="9525" marT="9525" marB="9525" anchor="ctr"/>
                </a:tc>
                <a:extLst>
                  <a:ext uri="{0D108BD9-81ED-4DB2-BD59-A6C34878D82A}">
                    <a16:rowId xmlns:a16="http://schemas.microsoft.com/office/drawing/2014/main" val="4259582985"/>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学员生成登录帐号</a:t>
                      </a:r>
                    </a:p>
                  </a:txBody>
                  <a:tcPr marL="9525" marR="9525" marT="9525" marB="9525" anchor="ctr"/>
                </a:tc>
                <a:extLst>
                  <a:ext uri="{0D108BD9-81ED-4DB2-BD59-A6C34878D82A}">
                    <a16:rowId xmlns:a16="http://schemas.microsoft.com/office/drawing/2014/main" val="234194382"/>
                  </a:ext>
                </a:extLst>
              </a:tr>
              <a:tr h="240727">
                <a:tc rowSpan="3">
                  <a:txBody>
                    <a:bodyPr/>
                    <a:lstStyle/>
                    <a:p>
                      <a:pPr algn="ctr" fontAlgn="ctr">
                        <a:spcAft>
                          <a:spcPts val="0"/>
                        </a:spcAft>
                      </a:pPr>
                      <a:r>
                        <a:rPr lang="zh-CN" sz="1600" kern="100" dirty="0">
                          <a:effectLst/>
                          <a:latin typeface="微软雅黑" panose="020B0503020204020204" pitchFamily="34" charset="-122"/>
                          <a:ea typeface="微软雅黑" panose="020B0503020204020204" pitchFamily="34" charset="-122"/>
                        </a:rPr>
                        <a:t>工程师核心</a:t>
                      </a:r>
                      <a:endParaRPr lang="zh-CN" sz="1600" b="1" kern="100" dirty="0">
                        <a:effectLst/>
                        <a:latin typeface="微软雅黑" panose="020B0503020204020204" pitchFamily="34" charset="-122"/>
                        <a:ea typeface="微软雅黑" panose="020B0503020204020204" pitchFamily="34" charset="-122"/>
                        <a:cs typeface="Arial" panose="020B0604020202020204" pitchFamily="34" charset="0"/>
                      </a:endParaRPr>
                    </a:p>
                  </a:txBody>
                  <a:tcPr marL="9525" marR="9525" marT="9525" marB="9525" anchor="ct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查看、创建、删除教学计划</a:t>
                      </a:r>
                    </a:p>
                  </a:txBody>
                  <a:tcPr marL="9525" marR="9525" marT="9525" marB="9525" anchor="ctr"/>
                </a:tc>
                <a:extLst>
                  <a:ext uri="{0D108BD9-81ED-4DB2-BD59-A6C34878D82A}">
                    <a16:rowId xmlns:a16="http://schemas.microsoft.com/office/drawing/2014/main" val="3212847536"/>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添加任务、制定时间</a:t>
                      </a:r>
                    </a:p>
                  </a:txBody>
                  <a:tcPr marL="9525" marR="9525" marT="9525" marB="9525" anchor="ctr"/>
                </a:tc>
                <a:extLst>
                  <a:ext uri="{0D108BD9-81ED-4DB2-BD59-A6C34878D82A}">
                    <a16:rowId xmlns:a16="http://schemas.microsoft.com/office/drawing/2014/main" val="1547508912"/>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学员文档评分</a:t>
                      </a:r>
                    </a:p>
                  </a:txBody>
                  <a:tcPr marL="9525" marR="9525" marT="9525" marB="9525" anchor="ctr"/>
                </a:tc>
                <a:extLst>
                  <a:ext uri="{0D108BD9-81ED-4DB2-BD59-A6C34878D82A}">
                    <a16:rowId xmlns:a16="http://schemas.microsoft.com/office/drawing/2014/main" val="2826318598"/>
                  </a:ext>
                </a:extLst>
              </a:tr>
              <a:tr h="240727">
                <a:tc rowSpan="2">
                  <a:txBody>
                    <a:bodyPr/>
                    <a:lstStyle/>
                    <a:p>
                      <a:pPr algn="ctr" fontAlgn="ctr">
                        <a:spcAft>
                          <a:spcPts val="0"/>
                        </a:spcAft>
                      </a:pPr>
                      <a:r>
                        <a:rPr lang="zh-CN" sz="1600" kern="100" dirty="0">
                          <a:effectLst/>
                          <a:latin typeface="微软雅黑" panose="020B0503020204020204" pitchFamily="34" charset="-122"/>
                          <a:ea typeface="微软雅黑" panose="020B0503020204020204" pitchFamily="34" charset="-122"/>
                        </a:rPr>
                        <a:t>学员核心</a:t>
                      </a:r>
                      <a:endParaRPr lang="zh-CN" sz="1600" b="1" kern="100" dirty="0">
                        <a:effectLst/>
                        <a:latin typeface="微软雅黑" panose="020B0503020204020204" pitchFamily="34" charset="-122"/>
                        <a:ea typeface="微软雅黑" panose="020B0503020204020204" pitchFamily="34" charset="-122"/>
                        <a:cs typeface="Arial" panose="020B0604020202020204" pitchFamily="34" charset="0"/>
                      </a:endParaRPr>
                    </a:p>
                  </a:txBody>
                  <a:tcPr marL="9525" marR="9525" marT="9525" marB="9525" anchor="ct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查看教学计划、完成情况</a:t>
                      </a:r>
                    </a:p>
                  </a:txBody>
                  <a:tcPr marL="9525" marR="9525" marT="9525" marB="9525" anchor="ctr"/>
                </a:tc>
                <a:extLst>
                  <a:ext uri="{0D108BD9-81ED-4DB2-BD59-A6C34878D82A}">
                    <a16:rowId xmlns:a16="http://schemas.microsoft.com/office/drawing/2014/main" val="378777006"/>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提交任务结果、上传文件</a:t>
                      </a:r>
                    </a:p>
                  </a:txBody>
                  <a:tcPr marL="9525" marR="9525" marT="9525" marB="9525" anchor="ctr"/>
                </a:tc>
                <a:extLst>
                  <a:ext uri="{0D108BD9-81ED-4DB2-BD59-A6C34878D82A}">
                    <a16:rowId xmlns:a16="http://schemas.microsoft.com/office/drawing/2014/main" val="2999268594"/>
                  </a:ext>
                </a:extLst>
              </a:tr>
            </a:tbl>
          </a:graphicData>
        </a:graphic>
      </p:graphicFrame>
      <p:sp>
        <p:nvSpPr>
          <p:cNvPr id="5" name="灯片编号占位符 4">
            <a:extLst>
              <a:ext uri="{FF2B5EF4-FFF2-40B4-BE49-F238E27FC236}">
                <a16:creationId xmlns:a16="http://schemas.microsoft.com/office/drawing/2014/main" id="{562BD26A-6BA3-46C2-A4D6-8FA2362D97B4}"/>
              </a:ext>
            </a:extLst>
          </p:cNvPr>
          <p:cNvSpPr>
            <a:spLocks noGrp="1"/>
          </p:cNvSpPr>
          <p:nvPr>
            <p:ph type="sldNum" sz="quarter" idx="12"/>
          </p:nvPr>
        </p:nvSpPr>
        <p:spPr/>
        <p:txBody>
          <a:bodyPr/>
          <a:lstStyle/>
          <a:p>
            <a:fld id="{0C93CCE4-95A6-4709-9EAB-7612242B89DD}" type="slidenum">
              <a:rPr lang="zh-CN" altLang="en-US" smtClean="0"/>
              <a:t>13</a:t>
            </a:fld>
            <a:endParaRPr lang="zh-CN" altLang="en-US"/>
          </a:p>
        </p:txBody>
      </p:sp>
    </p:spTree>
    <p:extLst>
      <p:ext uri="{BB962C8B-B14F-4D97-AF65-F5344CB8AC3E}">
        <p14:creationId xmlns:p14="http://schemas.microsoft.com/office/powerpoint/2010/main" val="34157255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CC69C-18D2-404F-83E0-743625A9EE8B}"/>
              </a:ext>
            </a:extLst>
          </p:cNvPr>
          <p:cNvSpPr>
            <a:spLocks noGrp="1"/>
          </p:cNvSpPr>
          <p:nvPr>
            <p:ph type="title"/>
          </p:nvPr>
        </p:nvSpPr>
        <p:spPr/>
        <p:txBody>
          <a:bodyPr/>
          <a:lstStyle/>
          <a:p>
            <a:r>
              <a:rPr lang="zh-CN" altLang="en-US" dirty="0"/>
              <a:t>运行环境</a:t>
            </a:r>
          </a:p>
        </p:txBody>
      </p:sp>
      <p:graphicFrame>
        <p:nvGraphicFramePr>
          <p:cNvPr id="4" name="表格 3">
            <a:extLst>
              <a:ext uri="{FF2B5EF4-FFF2-40B4-BE49-F238E27FC236}">
                <a16:creationId xmlns:a16="http://schemas.microsoft.com/office/drawing/2014/main" id="{5FC4D45E-9960-431D-8EB7-6AE9B4C5EFB3}"/>
              </a:ext>
            </a:extLst>
          </p:cNvPr>
          <p:cNvGraphicFramePr>
            <a:graphicFrameLocks noGrp="1"/>
          </p:cNvGraphicFramePr>
          <p:nvPr/>
        </p:nvGraphicFramePr>
        <p:xfrm>
          <a:off x="1494999" y="2625412"/>
          <a:ext cx="6154003" cy="1854200"/>
        </p:xfrm>
        <a:graphic>
          <a:graphicData uri="http://schemas.openxmlformats.org/drawingml/2006/table">
            <a:tbl>
              <a:tblPr firstRow="1" bandRow="1">
                <a:tableStyleId>{5C22544A-7EE6-4342-B048-85BDC9FD1C3A}</a:tableStyleId>
              </a:tblPr>
              <a:tblGrid>
                <a:gridCol w="1445526">
                  <a:extLst>
                    <a:ext uri="{9D8B030D-6E8A-4147-A177-3AD203B41FA5}">
                      <a16:colId xmlns:a16="http://schemas.microsoft.com/office/drawing/2014/main" val="2754458053"/>
                    </a:ext>
                  </a:extLst>
                </a:gridCol>
                <a:gridCol w="4708477">
                  <a:extLst>
                    <a:ext uri="{9D8B030D-6E8A-4147-A177-3AD203B41FA5}">
                      <a16:colId xmlns:a16="http://schemas.microsoft.com/office/drawing/2014/main" val="1410080098"/>
                    </a:ext>
                  </a:extLst>
                </a:gridCol>
              </a:tblGrid>
              <a:tr h="370840">
                <a:tc>
                  <a:txBody>
                    <a:bodyPr/>
                    <a:lstStyle/>
                    <a:p>
                      <a:endParaRPr lang="zh-CN" altLang="en-US" dirty="0">
                        <a:latin typeface="Arial" panose="020B0604020202020204" pitchFamily="34" charset="0"/>
                        <a:ea typeface="黑体" panose="02010609060101010101" pitchFamily="49" charset="-122"/>
                        <a:cs typeface="Arial" panose="020B0604020202020204" pitchFamily="34" charset="0"/>
                      </a:endParaRPr>
                    </a:p>
                  </a:txBody>
                  <a:tcPr/>
                </a:tc>
                <a:tc>
                  <a:txBody>
                    <a:bodyPr/>
                    <a:lstStyle/>
                    <a:p>
                      <a:endParaRPr lang="zh-CN" altLang="en-US" dirty="0">
                        <a:latin typeface="Arial" panose="020B0604020202020204" pitchFamily="34" charset="0"/>
                        <a:ea typeface="黑体" panose="02010609060101010101" pitchFamily="49" charset="-122"/>
                        <a:cs typeface="Arial" panose="020B0604020202020204" pitchFamily="34" charset="0"/>
                      </a:endParaRPr>
                    </a:p>
                  </a:txBody>
                  <a:tcPr/>
                </a:tc>
                <a:extLst>
                  <a:ext uri="{0D108BD9-81ED-4DB2-BD59-A6C34878D82A}">
                    <a16:rowId xmlns:a16="http://schemas.microsoft.com/office/drawing/2014/main" val="1916254617"/>
                  </a:ext>
                </a:extLst>
              </a:tr>
              <a:tr h="370840">
                <a:tc>
                  <a:txBody>
                    <a:bodyPr/>
                    <a:lstStyle/>
                    <a:p>
                      <a:r>
                        <a:rPr lang="en-US" altLang="zh-CN" dirty="0">
                          <a:latin typeface="Arial" panose="020B0604020202020204" pitchFamily="34" charset="0"/>
                          <a:ea typeface="黑体" panose="02010609060101010101" pitchFamily="49" charset="-122"/>
                          <a:cs typeface="Arial" panose="020B0604020202020204" pitchFamily="34" charset="0"/>
                        </a:rPr>
                        <a:t>OS</a:t>
                      </a:r>
                      <a:endParaRPr lang="zh-CN" altLang="en-US" dirty="0">
                        <a:latin typeface="Arial" panose="020B0604020202020204" pitchFamily="34" charset="0"/>
                        <a:ea typeface="黑体" panose="02010609060101010101" pitchFamily="49" charset="-122"/>
                        <a:cs typeface="Arial" panose="020B0604020202020204" pitchFamily="34" charset="0"/>
                      </a:endParaRPr>
                    </a:p>
                  </a:txBody>
                  <a:tcPr/>
                </a:tc>
                <a:tc>
                  <a:txBody>
                    <a:bodyPr/>
                    <a:lstStyle/>
                    <a:p>
                      <a:r>
                        <a:rPr lang="en-US" altLang="zh-CN" dirty="0">
                          <a:latin typeface="Arial" panose="020B0604020202020204" pitchFamily="34" charset="0"/>
                          <a:ea typeface="黑体" panose="02010609060101010101" pitchFamily="49" charset="-122"/>
                          <a:cs typeface="Arial" panose="020B0604020202020204" pitchFamily="34" charset="0"/>
                        </a:rPr>
                        <a:t>Microsoft Windows 10 64-bit; macOS</a:t>
                      </a:r>
                      <a:endParaRPr lang="zh-CN" altLang="en-US" dirty="0">
                        <a:latin typeface="Arial" panose="020B0604020202020204" pitchFamily="34" charset="0"/>
                        <a:ea typeface="黑体" panose="02010609060101010101" pitchFamily="49" charset="-122"/>
                        <a:cs typeface="Arial" panose="020B0604020202020204" pitchFamily="34" charset="0"/>
                      </a:endParaRPr>
                    </a:p>
                  </a:txBody>
                  <a:tcPr/>
                </a:tc>
                <a:extLst>
                  <a:ext uri="{0D108BD9-81ED-4DB2-BD59-A6C34878D82A}">
                    <a16:rowId xmlns:a16="http://schemas.microsoft.com/office/drawing/2014/main" val="2129594162"/>
                  </a:ext>
                </a:extLst>
              </a:tr>
              <a:tr h="370840">
                <a:tc>
                  <a:txBody>
                    <a:bodyPr/>
                    <a:lstStyle/>
                    <a:p>
                      <a:r>
                        <a:rPr lang="zh-CN" altLang="en-US" dirty="0">
                          <a:latin typeface="Arial" panose="020B0604020202020204" pitchFamily="34" charset="0"/>
                          <a:ea typeface="黑体" panose="02010609060101010101" pitchFamily="49" charset="-122"/>
                          <a:cs typeface="Arial" panose="020B0604020202020204" pitchFamily="34" charset="0"/>
                        </a:rPr>
                        <a:t>浏览器</a:t>
                      </a:r>
                    </a:p>
                  </a:txBody>
                  <a:tcPr/>
                </a:tc>
                <a:tc>
                  <a:txBody>
                    <a:bodyPr/>
                    <a:lstStyle/>
                    <a:p>
                      <a:r>
                        <a:rPr lang="en-US" altLang="zh-CN" dirty="0">
                          <a:latin typeface="Arial" panose="020B0604020202020204" pitchFamily="34" charset="0"/>
                          <a:ea typeface="黑体" panose="02010609060101010101" pitchFamily="49" charset="-122"/>
                          <a:cs typeface="Arial" panose="020B0604020202020204" pitchFamily="34" charset="0"/>
                        </a:rPr>
                        <a:t>Google Chrome</a:t>
                      </a:r>
                      <a:endParaRPr lang="zh-CN" altLang="en-US" dirty="0">
                        <a:latin typeface="Arial" panose="020B0604020202020204" pitchFamily="34" charset="0"/>
                        <a:ea typeface="黑体" panose="02010609060101010101" pitchFamily="49" charset="-122"/>
                        <a:cs typeface="Arial" panose="020B0604020202020204" pitchFamily="34" charset="0"/>
                      </a:endParaRPr>
                    </a:p>
                  </a:txBody>
                  <a:tcPr/>
                </a:tc>
                <a:extLst>
                  <a:ext uri="{0D108BD9-81ED-4DB2-BD59-A6C34878D82A}">
                    <a16:rowId xmlns:a16="http://schemas.microsoft.com/office/drawing/2014/main" val="250669825"/>
                  </a:ext>
                </a:extLst>
              </a:tr>
              <a:tr h="370840">
                <a:tc>
                  <a:txBody>
                    <a:bodyPr/>
                    <a:lstStyle/>
                    <a:p>
                      <a:r>
                        <a:rPr lang="en-US" altLang="zh-CN" dirty="0">
                          <a:latin typeface="Arial" panose="020B0604020202020204" pitchFamily="34" charset="0"/>
                          <a:ea typeface="黑体" panose="02010609060101010101" pitchFamily="49" charset="-122"/>
                          <a:cs typeface="Arial" panose="020B0604020202020204" pitchFamily="34" charset="0"/>
                        </a:rPr>
                        <a:t>Java RE</a:t>
                      </a:r>
                      <a:endParaRPr lang="zh-CN" altLang="en-US" dirty="0">
                        <a:latin typeface="Arial" panose="020B0604020202020204" pitchFamily="34" charset="0"/>
                        <a:ea typeface="黑体" panose="02010609060101010101" pitchFamily="49" charset="-122"/>
                        <a:cs typeface="Arial" panose="020B0604020202020204" pitchFamily="34" charset="0"/>
                      </a:endParaRPr>
                    </a:p>
                  </a:txBody>
                  <a:tcPr/>
                </a:tc>
                <a:tc>
                  <a:txBody>
                    <a:bodyPr/>
                    <a:lstStyle/>
                    <a:p>
                      <a:r>
                        <a:rPr lang="en-US" altLang="zh-CN" dirty="0">
                          <a:latin typeface="Arial" panose="020B0604020202020204" pitchFamily="34" charset="0"/>
                          <a:ea typeface="黑体" panose="02010609060101010101" pitchFamily="49" charset="-122"/>
                          <a:cs typeface="Arial" panose="020B0604020202020204" pitchFamily="34" charset="0"/>
                        </a:rPr>
                        <a:t>Java 1.8+</a:t>
                      </a:r>
                      <a:endParaRPr lang="zh-CN" altLang="en-US" dirty="0">
                        <a:latin typeface="Arial" panose="020B0604020202020204" pitchFamily="34" charset="0"/>
                        <a:ea typeface="黑体" panose="02010609060101010101" pitchFamily="49" charset="-122"/>
                        <a:cs typeface="Arial" panose="020B0604020202020204" pitchFamily="34" charset="0"/>
                      </a:endParaRPr>
                    </a:p>
                  </a:txBody>
                  <a:tcPr/>
                </a:tc>
                <a:extLst>
                  <a:ext uri="{0D108BD9-81ED-4DB2-BD59-A6C34878D82A}">
                    <a16:rowId xmlns:a16="http://schemas.microsoft.com/office/drawing/2014/main" val="407030381"/>
                  </a:ext>
                </a:extLst>
              </a:tr>
              <a:tr h="370840">
                <a:tc>
                  <a:txBody>
                    <a:bodyPr/>
                    <a:lstStyle/>
                    <a:p>
                      <a:r>
                        <a:rPr lang="zh-CN" altLang="en-US" dirty="0">
                          <a:latin typeface="Arial" panose="020B0604020202020204" pitchFamily="34" charset="0"/>
                          <a:ea typeface="黑体" panose="02010609060101010101" pitchFamily="49" charset="-122"/>
                          <a:cs typeface="Arial" panose="020B0604020202020204" pitchFamily="34" charset="0"/>
                        </a:rPr>
                        <a:t>数据库</a:t>
                      </a:r>
                    </a:p>
                  </a:txBody>
                  <a:tcPr/>
                </a:tc>
                <a:tc>
                  <a:txBody>
                    <a:bodyPr/>
                    <a:lstStyle/>
                    <a:p>
                      <a:r>
                        <a:rPr lang="en-US" altLang="zh-CN" dirty="0">
                          <a:latin typeface="Arial" panose="020B0604020202020204" pitchFamily="34" charset="0"/>
                          <a:ea typeface="黑体" panose="02010609060101010101" pitchFamily="49" charset="-122"/>
                          <a:cs typeface="Arial" panose="020B0604020202020204" pitchFamily="34" charset="0"/>
                        </a:rPr>
                        <a:t>MySQL 8.x</a:t>
                      </a:r>
                      <a:endParaRPr lang="zh-CN" altLang="en-US" dirty="0">
                        <a:latin typeface="Arial" panose="020B0604020202020204" pitchFamily="34" charset="0"/>
                        <a:ea typeface="黑体" panose="02010609060101010101" pitchFamily="49" charset="-122"/>
                        <a:cs typeface="Arial" panose="020B0604020202020204" pitchFamily="34" charset="0"/>
                      </a:endParaRPr>
                    </a:p>
                  </a:txBody>
                  <a:tcPr/>
                </a:tc>
                <a:extLst>
                  <a:ext uri="{0D108BD9-81ED-4DB2-BD59-A6C34878D82A}">
                    <a16:rowId xmlns:a16="http://schemas.microsoft.com/office/drawing/2014/main" val="1970533761"/>
                  </a:ext>
                </a:extLst>
              </a:tr>
            </a:tbl>
          </a:graphicData>
        </a:graphic>
      </p:graphicFrame>
      <p:sp>
        <p:nvSpPr>
          <p:cNvPr id="3" name="灯片编号占位符 2">
            <a:extLst>
              <a:ext uri="{FF2B5EF4-FFF2-40B4-BE49-F238E27FC236}">
                <a16:creationId xmlns:a16="http://schemas.microsoft.com/office/drawing/2014/main" id="{E84DB457-9081-4F2F-9C49-A889409C4E83}"/>
              </a:ext>
            </a:extLst>
          </p:cNvPr>
          <p:cNvSpPr>
            <a:spLocks noGrp="1"/>
          </p:cNvSpPr>
          <p:nvPr>
            <p:ph type="sldNum" sz="quarter" idx="12"/>
          </p:nvPr>
        </p:nvSpPr>
        <p:spPr/>
        <p:txBody>
          <a:bodyPr/>
          <a:lstStyle/>
          <a:p>
            <a:fld id="{0C93CCE4-95A6-4709-9EAB-7612242B89DD}" type="slidenum">
              <a:rPr lang="zh-CN" altLang="en-US" smtClean="0"/>
              <a:t>14</a:t>
            </a:fld>
            <a:endParaRPr lang="zh-CN" altLang="en-US"/>
          </a:p>
        </p:txBody>
      </p:sp>
    </p:spTree>
    <p:extLst>
      <p:ext uri="{BB962C8B-B14F-4D97-AF65-F5344CB8AC3E}">
        <p14:creationId xmlns:p14="http://schemas.microsoft.com/office/powerpoint/2010/main" val="2094712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CC69C-18D2-404F-83E0-743625A9EE8B}"/>
              </a:ext>
            </a:extLst>
          </p:cNvPr>
          <p:cNvSpPr>
            <a:spLocks noGrp="1"/>
          </p:cNvSpPr>
          <p:nvPr>
            <p:ph type="title"/>
          </p:nvPr>
        </p:nvSpPr>
        <p:spPr/>
        <p:txBody>
          <a:bodyPr/>
          <a:lstStyle/>
          <a:p>
            <a:r>
              <a:rPr lang="zh-CN" altLang="en-US" dirty="0"/>
              <a:t>框架</a:t>
            </a:r>
          </a:p>
        </p:txBody>
      </p:sp>
      <p:graphicFrame>
        <p:nvGraphicFramePr>
          <p:cNvPr id="4" name="表格 3">
            <a:extLst>
              <a:ext uri="{FF2B5EF4-FFF2-40B4-BE49-F238E27FC236}">
                <a16:creationId xmlns:a16="http://schemas.microsoft.com/office/drawing/2014/main" id="{5FC4D45E-9960-431D-8EB7-6AE9B4C5EFB3}"/>
              </a:ext>
            </a:extLst>
          </p:cNvPr>
          <p:cNvGraphicFramePr>
            <a:graphicFrameLocks noGrp="1"/>
          </p:cNvGraphicFramePr>
          <p:nvPr>
            <p:extLst>
              <p:ext uri="{D42A27DB-BD31-4B8C-83A1-F6EECF244321}">
                <p14:modId xmlns:p14="http://schemas.microsoft.com/office/powerpoint/2010/main" val="169559022"/>
              </p:ext>
            </p:extLst>
          </p:nvPr>
        </p:nvGraphicFramePr>
        <p:xfrm>
          <a:off x="1494999" y="2625412"/>
          <a:ext cx="6154003" cy="1854200"/>
        </p:xfrm>
        <a:graphic>
          <a:graphicData uri="http://schemas.openxmlformats.org/drawingml/2006/table">
            <a:tbl>
              <a:tblPr firstRow="1" bandRow="1">
                <a:tableStyleId>{5C22544A-7EE6-4342-B048-85BDC9FD1C3A}</a:tableStyleId>
              </a:tblPr>
              <a:tblGrid>
                <a:gridCol w="1862350">
                  <a:extLst>
                    <a:ext uri="{9D8B030D-6E8A-4147-A177-3AD203B41FA5}">
                      <a16:colId xmlns:a16="http://schemas.microsoft.com/office/drawing/2014/main" val="2754458053"/>
                    </a:ext>
                  </a:extLst>
                </a:gridCol>
                <a:gridCol w="4291653">
                  <a:extLst>
                    <a:ext uri="{9D8B030D-6E8A-4147-A177-3AD203B41FA5}">
                      <a16:colId xmlns:a16="http://schemas.microsoft.com/office/drawing/2014/main" val="1410080098"/>
                    </a:ext>
                  </a:extLst>
                </a:gridCol>
              </a:tblGrid>
              <a:tr h="370840">
                <a:tc>
                  <a:txBody>
                    <a:bodyPr/>
                    <a:lstStyle/>
                    <a:p>
                      <a:endParaRPr lang="zh-CN" altLang="en-US" dirty="0">
                        <a:latin typeface="Arial" panose="020B0604020202020204" pitchFamily="34" charset="0"/>
                        <a:ea typeface="黑体" panose="02010609060101010101" pitchFamily="49" charset="-122"/>
                        <a:cs typeface="Arial" panose="020B0604020202020204" pitchFamily="34" charset="0"/>
                      </a:endParaRPr>
                    </a:p>
                  </a:txBody>
                  <a:tcPr/>
                </a:tc>
                <a:tc>
                  <a:txBody>
                    <a:bodyPr/>
                    <a:lstStyle/>
                    <a:p>
                      <a:endParaRPr lang="zh-CN" altLang="en-US" dirty="0">
                        <a:latin typeface="Arial" panose="020B0604020202020204" pitchFamily="34" charset="0"/>
                        <a:ea typeface="黑体" panose="02010609060101010101" pitchFamily="49" charset="-122"/>
                        <a:cs typeface="Arial" panose="020B0604020202020204" pitchFamily="34" charset="0"/>
                      </a:endParaRPr>
                    </a:p>
                  </a:txBody>
                  <a:tcPr/>
                </a:tc>
                <a:extLst>
                  <a:ext uri="{0D108BD9-81ED-4DB2-BD59-A6C34878D82A}">
                    <a16:rowId xmlns:a16="http://schemas.microsoft.com/office/drawing/2014/main" val="1916254617"/>
                  </a:ext>
                </a:extLst>
              </a:tr>
              <a:tr h="370840">
                <a:tc>
                  <a:txBody>
                    <a:bodyPr/>
                    <a:lstStyle/>
                    <a:p>
                      <a:r>
                        <a:rPr lang="zh-CN" altLang="en-US" dirty="0">
                          <a:latin typeface="Arial" panose="020B0604020202020204" pitchFamily="34" charset="0"/>
                          <a:ea typeface="黑体" panose="02010609060101010101" pitchFamily="49" charset="-122"/>
                          <a:cs typeface="Arial" panose="020B0604020202020204" pitchFamily="34" charset="0"/>
                        </a:rPr>
                        <a:t>数据库</a:t>
                      </a:r>
                    </a:p>
                  </a:txBody>
                  <a:tcPr/>
                </a:tc>
                <a:tc>
                  <a:txBody>
                    <a:bodyPr/>
                    <a:lstStyle/>
                    <a:p>
                      <a:r>
                        <a:rPr lang="en-US" altLang="zh-CN" dirty="0">
                          <a:latin typeface="Arial" panose="020B0604020202020204" pitchFamily="34" charset="0"/>
                          <a:ea typeface="黑体" panose="02010609060101010101" pitchFamily="49" charset="-122"/>
                          <a:cs typeface="Arial" panose="020B0604020202020204" pitchFamily="34" charset="0"/>
                        </a:rPr>
                        <a:t>MySQL 8.x</a:t>
                      </a:r>
                    </a:p>
                  </a:txBody>
                  <a:tcPr/>
                </a:tc>
                <a:extLst>
                  <a:ext uri="{0D108BD9-81ED-4DB2-BD59-A6C34878D82A}">
                    <a16:rowId xmlns:a16="http://schemas.microsoft.com/office/drawing/2014/main" val="1970533761"/>
                  </a:ext>
                </a:extLst>
              </a:tr>
              <a:tr h="370840">
                <a:tc>
                  <a:txBody>
                    <a:bodyPr/>
                    <a:lstStyle/>
                    <a:p>
                      <a:r>
                        <a:rPr lang="zh-CN" altLang="en-US" dirty="0">
                          <a:latin typeface="Arial" panose="020B0604020202020204" pitchFamily="34" charset="0"/>
                          <a:ea typeface="黑体" panose="02010609060101010101" pitchFamily="49" charset="-122"/>
                          <a:cs typeface="Arial" panose="020B0604020202020204" pitchFamily="34" charset="0"/>
                        </a:rPr>
                        <a:t>数据持久化</a:t>
                      </a:r>
                    </a:p>
                  </a:txBody>
                  <a:tcPr/>
                </a:tc>
                <a:tc>
                  <a:txBody>
                    <a:bodyPr/>
                    <a:lstStyle/>
                    <a:p>
                      <a:r>
                        <a:rPr lang="en-US" altLang="zh-CN" dirty="0" err="1">
                          <a:latin typeface="Arial" panose="020B0604020202020204" pitchFamily="34" charset="0"/>
                          <a:ea typeface="黑体" panose="02010609060101010101" pitchFamily="49" charset="-122"/>
                          <a:cs typeface="Arial" panose="020B0604020202020204" pitchFamily="34" charset="0"/>
                        </a:rPr>
                        <a:t>MyBatis</a:t>
                      </a:r>
                      <a:endParaRPr lang="en-US" altLang="zh-CN" dirty="0">
                        <a:latin typeface="Arial" panose="020B0604020202020204" pitchFamily="34" charset="0"/>
                        <a:ea typeface="黑体" panose="02010609060101010101" pitchFamily="49" charset="-122"/>
                        <a:cs typeface="Arial" panose="020B0604020202020204" pitchFamily="34" charset="0"/>
                      </a:endParaRPr>
                    </a:p>
                  </a:txBody>
                  <a:tcPr/>
                </a:tc>
                <a:extLst>
                  <a:ext uri="{0D108BD9-81ED-4DB2-BD59-A6C34878D82A}">
                    <a16:rowId xmlns:a16="http://schemas.microsoft.com/office/drawing/2014/main" val="3143937205"/>
                  </a:ext>
                </a:extLst>
              </a:tr>
              <a:tr h="370840">
                <a:tc>
                  <a:txBody>
                    <a:bodyPr/>
                    <a:lstStyle/>
                    <a:p>
                      <a:r>
                        <a:rPr lang="en-US" altLang="zh-CN" dirty="0">
                          <a:latin typeface="Arial" panose="020B0604020202020204" pitchFamily="34" charset="0"/>
                          <a:ea typeface="黑体" panose="02010609060101010101" pitchFamily="49" charset="-122"/>
                          <a:cs typeface="Arial" panose="020B0604020202020204" pitchFamily="34" charset="0"/>
                        </a:rPr>
                        <a:t>Web </a:t>
                      </a:r>
                      <a:r>
                        <a:rPr lang="zh-CN" altLang="en-US" dirty="0">
                          <a:latin typeface="Arial" panose="020B0604020202020204" pitchFamily="34" charset="0"/>
                          <a:ea typeface="黑体" panose="02010609060101010101" pitchFamily="49" charset="-122"/>
                          <a:cs typeface="Arial" panose="020B0604020202020204" pitchFamily="34" charset="0"/>
                        </a:rPr>
                        <a:t>框架</a:t>
                      </a:r>
                    </a:p>
                  </a:txBody>
                  <a:tcPr/>
                </a:tc>
                <a:tc>
                  <a:txBody>
                    <a:bodyPr/>
                    <a:lstStyle/>
                    <a:p>
                      <a:r>
                        <a:rPr lang="en-US" altLang="zh-CN" dirty="0">
                          <a:latin typeface="Arial" panose="020B0604020202020204" pitchFamily="34" charset="0"/>
                          <a:ea typeface="黑体" panose="02010609060101010101" pitchFamily="49" charset="-122"/>
                          <a:cs typeface="Arial" panose="020B0604020202020204" pitchFamily="34" charset="0"/>
                        </a:rPr>
                        <a:t>Spring,</a:t>
                      </a:r>
                      <a:r>
                        <a:rPr lang="zh-CN" altLang="en-US" dirty="0">
                          <a:latin typeface="Arial" panose="020B0604020202020204" pitchFamily="34" charset="0"/>
                          <a:ea typeface="黑体" panose="02010609060101010101" pitchFamily="49" charset="-122"/>
                          <a:cs typeface="Arial" panose="020B0604020202020204" pitchFamily="34" charset="0"/>
                        </a:rPr>
                        <a:t> </a:t>
                      </a:r>
                      <a:r>
                        <a:rPr lang="en-US" altLang="zh-CN" dirty="0" err="1">
                          <a:latin typeface="Arial" panose="020B0604020202020204" pitchFamily="34" charset="0"/>
                          <a:ea typeface="黑体" panose="02010609060101010101" pitchFamily="49" charset="-122"/>
                          <a:cs typeface="Arial" panose="020B0604020202020204" pitchFamily="34" charset="0"/>
                        </a:rPr>
                        <a:t>SpringMVC</a:t>
                      </a:r>
                      <a:endParaRPr lang="en-US" altLang="zh-CN" dirty="0">
                        <a:latin typeface="Arial" panose="020B0604020202020204" pitchFamily="34" charset="0"/>
                        <a:ea typeface="黑体" panose="02010609060101010101" pitchFamily="49" charset="-122"/>
                        <a:cs typeface="Arial" panose="020B0604020202020204" pitchFamily="34" charset="0"/>
                      </a:endParaRPr>
                    </a:p>
                  </a:txBody>
                  <a:tcPr/>
                </a:tc>
                <a:extLst>
                  <a:ext uri="{0D108BD9-81ED-4DB2-BD59-A6C34878D82A}">
                    <a16:rowId xmlns:a16="http://schemas.microsoft.com/office/drawing/2014/main" val="3893461680"/>
                  </a:ext>
                </a:extLst>
              </a:tr>
              <a:tr h="370840">
                <a:tc>
                  <a:txBody>
                    <a:bodyPr/>
                    <a:lstStyle/>
                    <a:p>
                      <a:r>
                        <a:rPr lang="en-US" altLang="zh-CN" dirty="0">
                          <a:latin typeface="Arial" panose="020B0604020202020204" pitchFamily="34" charset="0"/>
                          <a:ea typeface="黑体" panose="02010609060101010101" pitchFamily="49" charset="-122"/>
                          <a:cs typeface="Arial" panose="020B0604020202020204" pitchFamily="34" charset="0"/>
                        </a:rPr>
                        <a:t>HTTP</a:t>
                      </a:r>
                      <a:r>
                        <a:rPr lang="zh-CN" altLang="en-US" dirty="0">
                          <a:latin typeface="Arial" panose="020B0604020202020204" pitchFamily="34" charset="0"/>
                          <a:ea typeface="黑体" panose="02010609060101010101" pitchFamily="49" charset="-122"/>
                          <a:cs typeface="Arial" panose="020B0604020202020204" pitchFamily="34" charset="0"/>
                        </a:rPr>
                        <a:t>服务器</a:t>
                      </a:r>
                    </a:p>
                  </a:txBody>
                  <a:tcPr/>
                </a:tc>
                <a:tc>
                  <a:txBody>
                    <a:bodyPr/>
                    <a:lstStyle/>
                    <a:p>
                      <a:r>
                        <a:rPr lang="en-US" altLang="zh-CN" dirty="0">
                          <a:latin typeface="Arial" panose="020B0604020202020204" pitchFamily="34" charset="0"/>
                          <a:ea typeface="黑体" panose="02010609060101010101" pitchFamily="49" charset="-122"/>
                          <a:cs typeface="Arial" panose="020B0604020202020204" pitchFamily="34" charset="0"/>
                        </a:rPr>
                        <a:t>Tomcat 8.0</a:t>
                      </a:r>
                    </a:p>
                  </a:txBody>
                  <a:tcPr/>
                </a:tc>
                <a:extLst>
                  <a:ext uri="{0D108BD9-81ED-4DB2-BD59-A6C34878D82A}">
                    <a16:rowId xmlns:a16="http://schemas.microsoft.com/office/drawing/2014/main" val="2857893185"/>
                  </a:ext>
                </a:extLst>
              </a:tr>
            </a:tbl>
          </a:graphicData>
        </a:graphic>
      </p:graphicFrame>
      <p:sp>
        <p:nvSpPr>
          <p:cNvPr id="3" name="灯片编号占位符 2">
            <a:extLst>
              <a:ext uri="{FF2B5EF4-FFF2-40B4-BE49-F238E27FC236}">
                <a16:creationId xmlns:a16="http://schemas.microsoft.com/office/drawing/2014/main" id="{E84DB457-9081-4F2F-9C49-A889409C4E83}"/>
              </a:ext>
            </a:extLst>
          </p:cNvPr>
          <p:cNvSpPr>
            <a:spLocks noGrp="1"/>
          </p:cNvSpPr>
          <p:nvPr>
            <p:ph type="sldNum" sz="quarter" idx="12"/>
          </p:nvPr>
        </p:nvSpPr>
        <p:spPr/>
        <p:txBody>
          <a:bodyPr/>
          <a:lstStyle/>
          <a:p>
            <a:fld id="{0C93CCE4-95A6-4709-9EAB-7612242B89DD}" type="slidenum">
              <a:rPr lang="zh-CN" altLang="en-US" smtClean="0"/>
              <a:t>15</a:t>
            </a:fld>
            <a:endParaRPr lang="zh-CN" altLang="en-US"/>
          </a:p>
        </p:txBody>
      </p:sp>
    </p:spTree>
    <p:extLst>
      <p:ext uri="{BB962C8B-B14F-4D97-AF65-F5344CB8AC3E}">
        <p14:creationId xmlns:p14="http://schemas.microsoft.com/office/powerpoint/2010/main" val="4568786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CC69C-18D2-404F-83E0-743625A9EE8B}"/>
              </a:ext>
            </a:extLst>
          </p:cNvPr>
          <p:cNvSpPr>
            <a:spLocks noGrp="1"/>
          </p:cNvSpPr>
          <p:nvPr>
            <p:ph type="title"/>
          </p:nvPr>
        </p:nvSpPr>
        <p:spPr/>
        <p:txBody>
          <a:bodyPr/>
          <a:lstStyle/>
          <a:p>
            <a:r>
              <a:rPr lang="zh-CN" altLang="en-US" dirty="0"/>
              <a:t>数据库设计</a:t>
            </a:r>
          </a:p>
        </p:txBody>
      </p:sp>
      <p:sp>
        <p:nvSpPr>
          <p:cNvPr id="3" name="灯片编号占位符 2">
            <a:extLst>
              <a:ext uri="{FF2B5EF4-FFF2-40B4-BE49-F238E27FC236}">
                <a16:creationId xmlns:a16="http://schemas.microsoft.com/office/drawing/2014/main" id="{E84DB457-9081-4F2F-9C49-A889409C4E83}"/>
              </a:ext>
            </a:extLst>
          </p:cNvPr>
          <p:cNvSpPr>
            <a:spLocks noGrp="1"/>
          </p:cNvSpPr>
          <p:nvPr>
            <p:ph type="sldNum" sz="quarter" idx="12"/>
          </p:nvPr>
        </p:nvSpPr>
        <p:spPr/>
        <p:txBody>
          <a:bodyPr/>
          <a:lstStyle/>
          <a:p>
            <a:fld id="{0C93CCE4-95A6-4709-9EAB-7612242B89DD}" type="slidenum">
              <a:rPr lang="zh-CN" altLang="en-US" smtClean="0"/>
              <a:t>16</a:t>
            </a:fld>
            <a:endParaRPr lang="zh-CN" altLang="en-US"/>
          </a:p>
        </p:txBody>
      </p:sp>
      <p:sp>
        <p:nvSpPr>
          <p:cNvPr id="7" name="矩形 6">
            <a:extLst>
              <a:ext uri="{FF2B5EF4-FFF2-40B4-BE49-F238E27FC236}">
                <a16:creationId xmlns:a16="http://schemas.microsoft.com/office/drawing/2014/main" id="{61D814F8-63FA-4938-AA08-5BBE775669D5}"/>
              </a:ext>
            </a:extLst>
          </p:cNvPr>
          <p:cNvSpPr/>
          <p:nvPr/>
        </p:nvSpPr>
        <p:spPr>
          <a:xfrm>
            <a:off x="822960" y="1978018"/>
            <a:ext cx="7601803" cy="4524315"/>
          </a:xfrm>
          <a:prstGeom prst="rect">
            <a:avLst/>
          </a:prstGeom>
        </p:spPr>
        <p:txBody>
          <a:bodyPr wrap="square">
            <a:spAutoFit/>
          </a:bodyPr>
          <a:lstStyle/>
          <a:p>
            <a:r>
              <a:rPr lang="zh-CN" altLang="en-US" dirty="0"/>
              <a:t>1.	工程师信息表：</a:t>
            </a:r>
          </a:p>
          <a:p>
            <a:r>
              <a:rPr lang="zh-CN" altLang="en-US" dirty="0"/>
              <a:t>工程师 (工号, 姓名, 性别, 公司, 部门, 职务)</a:t>
            </a:r>
          </a:p>
          <a:p>
            <a:endParaRPr lang="zh-CN" altLang="en-US" dirty="0"/>
          </a:p>
          <a:p>
            <a:r>
              <a:rPr lang="zh-CN" altLang="en-US" dirty="0"/>
              <a:t>2.	项目信息表：</a:t>
            </a:r>
          </a:p>
          <a:p>
            <a:r>
              <a:rPr lang="zh-CN" altLang="en-US" dirty="0"/>
              <a:t>项目 (项目编号, 项目名称, 项目描述, 通过, 工号)</a:t>
            </a:r>
          </a:p>
          <a:p>
            <a:endParaRPr lang="zh-CN" altLang="en-US" dirty="0"/>
          </a:p>
          <a:p>
            <a:r>
              <a:rPr lang="zh-CN" altLang="en-US" dirty="0"/>
              <a:t>3.	班级信息表：</a:t>
            </a:r>
          </a:p>
          <a:p>
            <a:r>
              <a:rPr lang="zh-CN" altLang="en-US" dirty="0"/>
              <a:t>班级 (班级编号, 班级名称, 年级, 工号, 教学计划编号)</a:t>
            </a:r>
          </a:p>
          <a:p>
            <a:endParaRPr lang="zh-CN" altLang="en-US" dirty="0"/>
          </a:p>
          <a:p>
            <a:r>
              <a:rPr lang="zh-CN" altLang="en-US" dirty="0"/>
              <a:t>4.	班级分组信息表</a:t>
            </a:r>
          </a:p>
          <a:p>
            <a:r>
              <a:rPr lang="zh-CN" altLang="en-US" dirty="0"/>
              <a:t>小组 (小组编号, 小组名称, 小组描述, 学号, 班级编号)</a:t>
            </a:r>
          </a:p>
          <a:p>
            <a:endParaRPr lang="zh-CN" altLang="en-US" dirty="0"/>
          </a:p>
          <a:p>
            <a:r>
              <a:rPr lang="zh-CN" altLang="en-US" dirty="0"/>
              <a:t>5.	学员信息表</a:t>
            </a:r>
          </a:p>
          <a:p>
            <a:r>
              <a:rPr lang="zh-CN" altLang="en-US" dirty="0"/>
              <a:t>学员 (学号, 姓名, 性别, 年级, 学院, 专业, 班级编号, 小组编号)</a:t>
            </a:r>
          </a:p>
          <a:p>
            <a:endParaRPr lang="zh-CN" altLang="en-US" dirty="0"/>
          </a:p>
          <a:p>
            <a:endParaRPr lang="zh-CN" altLang="en-US" dirty="0"/>
          </a:p>
        </p:txBody>
      </p:sp>
    </p:spTree>
    <p:extLst>
      <p:ext uri="{BB962C8B-B14F-4D97-AF65-F5344CB8AC3E}">
        <p14:creationId xmlns:p14="http://schemas.microsoft.com/office/powerpoint/2010/main" val="4073580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CC69C-18D2-404F-83E0-743625A9EE8B}"/>
              </a:ext>
            </a:extLst>
          </p:cNvPr>
          <p:cNvSpPr>
            <a:spLocks noGrp="1"/>
          </p:cNvSpPr>
          <p:nvPr>
            <p:ph type="title"/>
          </p:nvPr>
        </p:nvSpPr>
        <p:spPr/>
        <p:txBody>
          <a:bodyPr/>
          <a:lstStyle/>
          <a:p>
            <a:r>
              <a:rPr lang="zh-CN" altLang="en-US" dirty="0"/>
              <a:t>数据库设计</a:t>
            </a:r>
          </a:p>
        </p:txBody>
      </p:sp>
      <p:sp>
        <p:nvSpPr>
          <p:cNvPr id="3" name="灯片编号占位符 2">
            <a:extLst>
              <a:ext uri="{FF2B5EF4-FFF2-40B4-BE49-F238E27FC236}">
                <a16:creationId xmlns:a16="http://schemas.microsoft.com/office/drawing/2014/main" id="{E84DB457-9081-4F2F-9C49-A889409C4E83}"/>
              </a:ext>
            </a:extLst>
          </p:cNvPr>
          <p:cNvSpPr>
            <a:spLocks noGrp="1"/>
          </p:cNvSpPr>
          <p:nvPr>
            <p:ph type="sldNum" sz="quarter" idx="12"/>
          </p:nvPr>
        </p:nvSpPr>
        <p:spPr/>
        <p:txBody>
          <a:bodyPr/>
          <a:lstStyle/>
          <a:p>
            <a:fld id="{0C93CCE4-95A6-4709-9EAB-7612242B89DD}" type="slidenum">
              <a:rPr lang="zh-CN" altLang="en-US" smtClean="0"/>
              <a:t>17</a:t>
            </a:fld>
            <a:endParaRPr lang="zh-CN" altLang="en-US"/>
          </a:p>
        </p:txBody>
      </p:sp>
      <p:sp>
        <p:nvSpPr>
          <p:cNvPr id="7" name="矩形 6">
            <a:extLst>
              <a:ext uri="{FF2B5EF4-FFF2-40B4-BE49-F238E27FC236}">
                <a16:creationId xmlns:a16="http://schemas.microsoft.com/office/drawing/2014/main" id="{61D814F8-63FA-4938-AA08-5BBE775669D5}"/>
              </a:ext>
            </a:extLst>
          </p:cNvPr>
          <p:cNvSpPr/>
          <p:nvPr/>
        </p:nvSpPr>
        <p:spPr>
          <a:xfrm>
            <a:off x="822960" y="1978018"/>
            <a:ext cx="7601803" cy="3416320"/>
          </a:xfrm>
          <a:prstGeom prst="rect">
            <a:avLst/>
          </a:prstGeom>
        </p:spPr>
        <p:txBody>
          <a:bodyPr wrap="square">
            <a:spAutoFit/>
          </a:bodyPr>
          <a:lstStyle/>
          <a:p>
            <a:r>
              <a:rPr lang="zh-CN" altLang="en-US" dirty="0"/>
              <a:t>6.	文档信息表</a:t>
            </a:r>
          </a:p>
          <a:p>
            <a:r>
              <a:rPr lang="zh-CN" altLang="en-US" dirty="0"/>
              <a:t>文档 (文件名, 小组编号, 学号, 描述, 评分)</a:t>
            </a:r>
          </a:p>
          <a:p>
            <a:endParaRPr lang="zh-CN" altLang="en-US" dirty="0"/>
          </a:p>
          <a:p>
            <a:r>
              <a:rPr lang="zh-CN" altLang="en-US" dirty="0"/>
              <a:t>7.	教学任务信息表</a:t>
            </a:r>
          </a:p>
          <a:p>
            <a:r>
              <a:rPr lang="zh-CN" altLang="en-US" dirty="0"/>
              <a:t>教学任务 (工号, 教学任务编号, 任务名称, 任务描述, 制定时间)</a:t>
            </a:r>
          </a:p>
          <a:p>
            <a:endParaRPr lang="zh-CN" altLang="en-US" dirty="0"/>
          </a:p>
          <a:p>
            <a:r>
              <a:rPr lang="zh-CN" altLang="en-US" dirty="0"/>
              <a:t>8.	教学计划信息表</a:t>
            </a:r>
          </a:p>
          <a:p>
            <a:r>
              <a:rPr lang="zh-CN" altLang="en-US" dirty="0"/>
              <a:t>教学计划 (工号, 计划编号, 时间, 计划名称, 计划描述)</a:t>
            </a:r>
          </a:p>
          <a:p>
            <a:endParaRPr lang="zh-CN" altLang="en-US" dirty="0"/>
          </a:p>
          <a:p>
            <a:r>
              <a:rPr lang="zh-CN" altLang="en-US" dirty="0"/>
              <a:t>9.	工作日志信息表</a:t>
            </a:r>
          </a:p>
          <a:p>
            <a:r>
              <a:rPr lang="zh-CN" altLang="en-US" dirty="0"/>
              <a:t>工作日志 (日志编号, 时间戳, 日志名称, 日志内容, 小组编号, 学号)</a:t>
            </a:r>
          </a:p>
          <a:p>
            <a:endParaRPr lang="zh-CN" altLang="en-US" dirty="0"/>
          </a:p>
        </p:txBody>
      </p:sp>
    </p:spTree>
    <p:extLst>
      <p:ext uri="{BB962C8B-B14F-4D97-AF65-F5344CB8AC3E}">
        <p14:creationId xmlns:p14="http://schemas.microsoft.com/office/powerpoint/2010/main" val="1934128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E84DB457-9081-4F2F-9C49-A889409C4E83}"/>
              </a:ext>
            </a:extLst>
          </p:cNvPr>
          <p:cNvSpPr>
            <a:spLocks noGrp="1"/>
          </p:cNvSpPr>
          <p:nvPr>
            <p:ph type="sldNum" sz="quarter" idx="12"/>
          </p:nvPr>
        </p:nvSpPr>
        <p:spPr/>
        <p:txBody>
          <a:bodyPr/>
          <a:lstStyle/>
          <a:p>
            <a:fld id="{0C93CCE4-95A6-4709-9EAB-7612242B89DD}" type="slidenum">
              <a:rPr lang="zh-CN" altLang="en-US" smtClean="0"/>
              <a:t>18</a:t>
            </a:fld>
            <a:endParaRPr lang="zh-CN" altLang="en-US"/>
          </a:p>
        </p:txBody>
      </p:sp>
      <p:pic>
        <p:nvPicPr>
          <p:cNvPr id="5" name="图片 4">
            <a:extLst>
              <a:ext uri="{FF2B5EF4-FFF2-40B4-BE49-F238E27FC236}">
                <a16:creationId xmlns:a16="http://schemas.microsoft.com/office/drawing/2014/main" id="{EEA8AA3C-B984-4BAD-A7E0-29E08915E43D}"/>
              </a:ext>
            </a:extLst>
          </p:cNvPr>
          <p:cNvPicPr/>
          <p:nvPr/>
        </p:nvPicPr>
        <p:blipFill rotWithShape="1">
          <a:blip r:embed="rId2" cstate="print">
            <a:extLst>
              <a:ext uri="{28A0092B-C50C-407E-A947-70E740481C1C}">
                <a14:useLocalDpi xmlns:a14="http://schemas.microsoft.com/office/drawing/2010/main" val="0"/>
              </a:ext>
            </a:extLst>
          </a:blip>
          <a:srcRect l="11136" r="1256"/>
          <a:stretch/>
        </p:blipFill>
        <p:spPr bwMode="auto">
          <a:xfrm>
            <a:off x="1856864" y="-199153"/>
            <a:ext cx="5430273" cy="6706706"/>
          </a:xfrm>
          <a:prstGeom prst="rect">
            <a:avLst/>
          </a:prstGeom>
          <a:noFill/>
          <a:ln w="9525" cap="flat" cmpd="sng" algn="ctr">
            <a:no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00811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7FDEDC-B2EA-49FC-89B6-9A93E733A995}"/>
              </a:ext>
            </a:extLst>
          </p:cNvPr>
          <p:cNvSpPr>
            <a:spLocks noGrp="1"/>
          </p:cNvSpPr>
          <p:nvPr>
            <p:ph type="title"/>
          </p:nvPr>
        </p:nvSpPr>
        <p:spPr/>
        <p:txBody>
          <a:bodyPr/>
          <a:lstStyle/>
          <a:p>
            <a:r>
              <a:rPr lang="zh-CN" altLang="en-US" dirty="0"/>
              <a:t>功能模块</a:t>
            </a:r>
          </a:p>
        </p:txBody>
      </p:sp>
      <p:graphicFrame>
        <p:nvGraphicFramePr>
          <p:cNvPr id="4" name="内容占位符 3">
            <a:extLst>
              <a:ext uri="{FF2B5EF4-FFF2-40B4-BE49-F238E27FC236}">
                <a16:creationId xmlns:a16="http://schemas.microsoft.com/office/drawing/2014/main" id="{58EB25CB-5CBC-4BEE-B4A0-C869D47F6691}"/>
              </a:ext>
            </a:extLst>
          </p:cNvPr>
          <p:cNvGraphicFramePr>
            <a:graphicFrameLocks noGrp="1"/>
          </p:cNvGraphicFramePr>
          <p:nvPr>
            <p:ph idx="1"/>
            <p:extLst>
              <p:ext uri="{D42A27DB-BD31-4B8C-83A1-F6EECF244321}">
                <p14:modId xmlns:p14="http://schemas.microsoft.com/office/powerpoint/2010/main" val="386546479"/>
              </p:ext>
            </p:extLst>
          </p:nvPr>
        </p:nvGraphicFramePr>
        <p:xfrm>
          <a:off x="900752" y="1955497"/>
          <a:ext cx="7466008" cy="4206240"/>
        </p:xfrm>
        <a:graphic>
          <a:graphicData uri="http://schemas.openxmlformats.org/drawingml/2006/table">
            <a:tbl>
              <a:tblPr firstCol="1">
                <a:tableStyleId>{5C22544A-7EE6-4342-B048-85BDC9FD1C3A}</a:tableStyleId>
              </a:tblPr>
              <a:tblGrid>
                <a:gridCol w="2688856">
                  <a:extLst>
                    <a:ext uri="{9D8B030D-6E8A-4147-A177-3AD203B41FA5}">
                      <a16:colId xmlns:a16="http://schemas.microsoft.com/office/drawing/2014/main" val="2754567243"/>
                    </a:ext>
                  </a:extLst>
                </a:gridCol>
                <a:gridCol w="4777152">
                  <a:extLst>
                    <a:ext uri="{9D8B030D-6E8A-4147-A177-3AD203B41FA5}">
                      <a16:colId xmlns:a16="http://schemas.microsoft.com/office/drawing/2014/main" val="2762115839"/>
                    </a:ext>
                  </a:extLst>
                </a:gridCol>
              </a:tblGrid>
              <a:tr h="240727">
                <a:tc rowSpan="4">
                  <a:txBody>
                    <a:bodyPr/>
                    <a:lstStyle/>
                    <a:p>
                      <a:pPr algn="ctr" fontAlgn="ctr">
                        <a:spcAft>
                          <a:spcPts val="0"/>
                        </a:spcAft>
                      </a:pPr>
                      <a:r>
                        <a:rPr lang="zh-CN" sz="1600" kern="100" dirty="0">
                          <a:effectLst/>
                          <a:latin typeface="微软雅黑" panose="020B0503020204020204" pitchFamily="34" charset="-122"/>
                          <a:ea typeface="微软雅黑" panose="020B0503020204020204" pitchFamily="34" charset="-122"/>
                        </a:rPr>
                        <a:t>项目库管理</a:t>
                      </a:r>
                      <a:endParaRPr lang="zh-CN" sz="1600" b="1" kern="100" dirty="0">
                        <a:effectLst/>
                        <a:latin typeface="微软雅黑" panose="020B0503020204020204" pitchFamily="34" charset="-122"/>
                        <a:ea typeface="微软雅黑" panose="020B0503020204020204" pitchFamily="34" charset="-122"/>
                        <a:cs typeface="Arial" panose="020B0604020202020204" pitchFamily="34" charset="0"/>
                      </a:endParaRPr>
                    </a:p>
                  </a:txBody>
                  <a:tcPr marL="9525" marR="9525" marT="9525" marB="9525" anchor="ct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项目库展示</a:t>
                      </a:r>
                    </a:p>
                  </a:txBody>
                  <a:tcPr marL="9525" marR="9525" marT="9525" marB="9525" anchor="ctr"/>
                </a:tc>
                <a:extLst>
                  <a:ext uri="{0D108BD9-81ED-4DB2-BD59-A6C34878D82A}">
                    <a16:rowId xmlns:a16="http://schemas.microsoft.com/office/drawing/2014/main" val="203741797"/>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项目添加</a:t>
                      </a:r>
                    </a:p>
                  </a:txBody>
                  <a:tcPr marL="9525" marR="9525" marT="9525" marB="9525" anchor="ctr"/>
                </a:tc>
                <a:extLst>
                  <a:ext uri="{0D108BD9-81ED-4DB2-BD59-A6C34878D82A}">
                    <a16:rowId xmlns:a16="http://schemas.microsoft.com/office/drawing/2014/main" val="4178351198"/>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项目审批</a:t>
                      </a:r>
                    </a:p>
                  </a:txBody>
                  <a:tcPr marL="9525" marR="9525" marT="9525" marB="9525" anchor="ctr"/>
                </a:tc>
                <a:extLst>
                  <a:ext uri="{0D108BD9-81ED-4DB2-BD59-A6C34878D82A}">
                    <a16:rowId xmlns:a16="http://schemas.microsoft.com/office/drawing/2014/main" val="4156830680"/>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项目库管理</a:t>
                      </a:r>
                    </a:p>
                  </a:txBody>
                  <a:tcPr marL="9525" marR="9525" marT="9525" marB="9525" anchor="ctr"/>
                </a:tc>
                <a:extLst>
                  <a:ext uri="{0D108BD9-81ED-4DB2-BD59-A6C34878D82A}">
                    <a16:rowId xmlns:a16="http://schemas.microsoft.com/office/drawing/2014/main" val="914306041"/>
                  </a:ext>
                </a:extLst>
              </a:tr>
              <a:tr h="240727">
                <a:tc rowSpan="2">
                  <a:txBody>
                    <a:bodyPr/>
                    <a:lstStyle/>
                    <a:p>
                      <a:pPr algn="ctr" fontAlgn="ctr">
                        <a:spcAft>
                          <a:spcPts val="0"/>
                        </a:spcAft>
                      </a:pPr>
                      <a:r>
                        <a:rPr lang="zh-CN" sz="1600" kern="100" dirty="0">
                          <a:effectLst/>
                          <a:latin typeface="微软雅黑" panose="020B0503020204020204" pitchFamily="34" charset="-122"/>
                          <a:ea typeface="微软雅黑" panose="020B0503020204020204" pitchFamily="34" charset="-122"/>
                        </a:rPr>
                        <a:t>文档库管理</a:t>
                      </a:r>
                      <a:endParaRPr lang="zh-CN" sz="1600" b="1" kern="100" dirty="0">
                        <a:effectLst/>
                        <a:latin typeface="微软雅黑" panose="020B0503020204020204" pitchFamily="34" charset="-122"/>
                        <a:ea typeface="微软雅黑" panose="020B0503020204020204" pitchFamily="34" charset="-122"/>
                        <a:cs typeface="Arial" panose="020B0604020202020204" pitchFamily="34" charset="0"/>
                      </a:endParaRPr>
                    </a:p>
                  </a:txBody>
                  <a:tcPr marL="9525" marR="9525" marT="9525" marB="9525" anchor="ctr">
                    <a:solidFill>
                      <a:srgbClr val="E48312"/>
                    </a:solidFill>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文档库展示</a:t>
                      </a:r>
                    </a:p>
                  </a:txBody>
                  <a:tcPr marL="9525" marR="9525" marT="9525" marB="9525" anchor="ctr">
                    <a:solidFill>
                      <a:srgbClr val="FAEDE7"/>
                    </a:solidFill>
                  </a:tcPr>
                </a:tc>
                <a:extLst>
                  <a:ext uri="{0D108BD9-81ED-4DB2-BD59-A6C34878D82A}">
                    <a16:rowId xmlns:a16="http://schemas.microsoft.com/office/drawing/2014/main" val="1427562950"/>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文档添加</a:t>
                      </a:r>
                    </a:p>
                  </a:txBody>
                  <a:tcPr marL="9525" marR="9525" marT="9525" marB="9525" anchor="ctr">
                    <a:solidFill>
                      <a:srgbClr val="FAEDE7"/>
                    </a:solidFill>
                  </a:tcPr>
                </a:tc>
                <a:extLst>
                  <a:ext uri="{0D108BD9-81ED-4DB2-BD59-A6C34878D82A}">
                    <a16:rowId xmlns:a16="http://schemas.microsoft.com/office/drawing/2014/main" val="4287248822"/>
                  </a:ext>
                </a:extLst>
              </a:tr>
              <a:tr h="240727">
                <a:tc rowSpan="5">
                  <a:txBody>
                    <a:bodyPr/>
                    <a:lstStyle/>
                    <a:p>
                      <a:pPr algn="ctr" fontAlgn="ctr">
                        <a:spcAft>
                          <a:spcPts val="0"/>
                        </a:spcAft>
                      </a:pPr>
                      <a:r>
                        <a:rPr lang="zh-CN" sz="1600" kern="100" dirty="0">
                          <a:effectLst/>
                          <a:latin typeface="微软雅黑" panose="020B0503020204020204" pitchFamily="34" charset="-122"/>
                          <a:ea typeface="微软雅黑" panose="020B0503020204020204" pitchFamily="34" charset="-122"/>
                        </a:rPr>
                        <a:t>学员、班级管理</a:t>
                      </a:r>
                      <a:endParaRPr lang="zh-CN" sz="1600" b="1" kern="100" dirty="0">
                        <a:effectLst/>
                        <a:latin typeface="微软雅黑" panose="020B0503020204020204" pitchFamily="34" charset="-122"/>
                        <a:ea typeface="微软雅黑" panose="020B0503020204020204" pitchFamily="34" charset="-122"/>
                        <a:cs typeface="Arial" panose="020B0604020202020204" pitchFamily="34" charset="0"/>
                      </a:endParaRPr>
                    </a:p>
                  </a:txBody>
                  <a:tcPr marL="9525" marR="9525" marT="9525" marB="9525" anchor="ctr">
                    <a:solidFill>
                      <a:srgbClr val="E48312"/>
                    </a:solidFill>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录入学员</a:t>
                      </a:r>
                      <a:r>
                        <a:rPr lang="en-US" sz="1600" kern="100" dirty="0">
                          <a:effectLst/>
                          <a:latin typeface="黑体" panose="02010609060101010101" pitchFamily="49" charset="-122"/>
                          <a:ea typeface="黑体" panose="02010609060101010101" pitchFamily="49" charset="-122"/>
                        </a:rPr>
                        <a:t>(</a:t>
                      </a:r>
                      <a:r>
                        <a:rPr lang="zh-CN" sz="1600" kern="100" dirty="0">
                          <a:effectLst/>
                          <a:latin typeface="黑体" panose="02010609060101010101" pitchFamily="49" charset="-122"/>
                          <a:ea typeface="黑体" panose="02010609060101010101" pitchFamily="49" charset="-122"/>
                        </a:rPr>
                        <a:t>批量、单个</a:t>
                      </a:r>
                      <a:r>
                        <a:rPr lang="en-US" sz="1600" kern="100" dirty="0">
                          <a:effectLst/>
                          <a:latin typeface="黑体" panose="02010609060101010101" pitchFamily="49" charset="-122"/>
                          <a:ea typeface="黑体" panose="02010609060101010101" pitchFamily="49" charset="-122"/>
                        </a:rPr>
                        <a:t>)</a:t>
                      </a:r>
                      <a:endParaRPr lang="zh-CN" sz="1600" kern="100" dirty="0">
                        <a:effectLst/>
                        <a:latin typeface="黑体" panose="02010609060101010101" pitchFamily="49" charset="-122"/>
                        <a:ea typeface="黑体" panose="02010609060101010101" pitchFamily="49" charset="-122"/>
                      </a:endParaRPr>
                    </a:p>
                  </a:txBody>
                  <a:tcPr marL="9525" marR="9525" marT="9525" marB="9525" anchor="ctr">
                    <a:solidFill>
                      <a:srgbClr val="FAEDE7"/>
                    </a:solidFill>
                  </a:tcPr>
                </a:tc>
                <a:extLst>
                  <a:ext uri="{0D108BD9-81ED-4DB2-BD59-A6C34878D82A}">
                    <a16:rowId xmlns:a16="http://schemas.microsoft.com/office/drawing/2014/main" val="167075776"/>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班级管理</a:t>
                      </a:r>
                      <a:r>
                        <a:rPr lang="en-US" sz="1600" kern="100" dirty="0">
                          <a:effectLst/>
                          <a:latin typeface="黑体" panose="02010609060101010101" pitchFamily="49" charset="-122"/>
                          <a:ea typeface="黑体" panose="02010609060101010101" pitchFamily="49" charset="-122"/>
                        </a:rPr>
                        <a:t>(</a:t>
                      </a:r>
                      <a:r>
                        <a:rPr lang="zh-CN" sz="1600" kern="100" dirty="0">
                          <a:effectLst/>
                          <a:latin typeface="黑体" panose="02010609060101010101" pitchFamily="49" charset="-122"/>
                          <a:ea typeface="黑体" panose="02010609060101010101" pitchFamily="49" charset="-122"/>
                        </a:rPr>
                        <a:t>增删改查</a:t>
                      </a:r>
                      <a:r>
                        <a:rPr lang="en-US" sz="1600" kern="100" dirty="0">
                          <a:effectLst/>
                          <a:latin typeface="黑体" panose="02010609060101010101" pitchFamily="49" charset="-122"/>
                          <a:ea typeface="黑体" panose="02010609060101010101" pitchFamily="49" charset="-122"/>
                        </a:rPr>
                        <a:t>)</a:t>
                      </a:r>
                      <a:endParaRPr lang="zh-CN" sz="1600" kern="100" dirty="0">
                        <a:effectLst/>
                        <a:latin typeface="黑体" panose="02010609060101010101" pitchFamily="49" charset="-122"/>
                        <a:ea typeface="黑体" panose="02010609060101010101" pitchFamily="49" charset="-122"/>
                      </a:endParaRPr>
                    </a:p>
                  </a:txBody>
                  <a:tcPr marL="9525" marR="9525" marT="9525" marB="9525" anchor="ctr">
                    <a:solidFill>
                      <a:srgbClr val="FAEDE7"/>
                    </a:solidFill>
                  </a:tcPr>
                </a:tc>
                <a:extLst>
                  <a:ext uri="{0D108BD9-81ED-4DB2-BD59-A6C34878D82A}">
                    <a16:rowId xmlns:a16="http://schemas.microsoft.com/office/drawing/2014/main" val="2821554691"/>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学员分班</a:t>
                      </a:r>
                    </a:p>
                  </a:txBody>
                  <a:tcPr marL="9525" marR="9525" marT="9525" marB="9525" anchor="ctr">
                    <a:solidFill>
                      <a:srgbClr val="FAEDE7"/>
                    </a:solidFill>
                  </a:tcPr>
                </a:tc>
                <a:extLst>
                  <a:ext uri="{0D108BD9-81ED-4DB2-BD59-A6C34878D82A}">
                    <a16:rowId xmlns:a16="http://schemas.microsoft.com/office/drawing/2014/main" val="1875089941"/>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班级学员分组</a:t>
                      </a:r>
                    </a:p>
                  </a:txBody>
                  <a:tcPr marL="9525" marR="9525" marT="9525" marB="9525" anchor="ctr">
                    <a:solidFill>
                      <a:srgbClr val="FAEDE7"/>
                    </a:solidFill>
                  </a:tcPr>
                </a:tc>
                <a:extLst>
                  <a:ext uri="{0D108BD9-81ED-4DB2-BD59-A6C34878D82A}">
                    <a16:rowId xmlns:a16="http://schemas.microsoft.com/office/drawing/2014/main" val="4259582985"/>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学员生成登录帐号</a:t>
                      </a:r>
                    </a:p>
                  </a:txBody>
                  <a:tcPr marL="9525" marR="9525" marT="9525" marB="9525" anchor="ctr">
                    <a:solidFill>
                      <a:srgbClr val="FAEDE7"/>
                    </a:solidFill>
                  </a:tcPr>
                </a:tc>
                <a:extLst>
                  <a:ext uri="{0D108BD9-81ED-4DB2-BD59-A6C34878D82A}">
                    <a16:rowId xmlns:a16="http://schemas.microsoft.com/office/drawing/2014/main" val="234194382"/>
                  </a:ext>
                </a:extLst>
              </a:tr>
              <a:tr h="240727">
                <a:tc rowSpan="3">
                  <a:txBody>
                    <a:bodyPr/>
                    <a:lstStyle/>
                    <a:p>
                      <a:pPr algn="ctr" fontAlgn="ctr">
                        <a:spcAft>
                          <a:spcPts val="0"/>
                        </a:spcAft>
                      </a:pPr>
                      <a:r>
                        <a:rPr lang="zh-CN" sz="1600" kern="100" dirty="0">
                          <a:effectLst/>
                          <a:latin typeface="微软雅黑" panose="020B0503020204020204" pitchFamily="34" charset="-122"/>
                          <a:ea typeface="微软雅黑" panose="020B0503020204020204" pitchFamily="34" charset="-122"/>
                        </a:rPr>
                        <a:t>工程师核心</a:t>
                      </a:r>
                      <a:endParaRPr lang="zh-CN" sz="1600" b="1" kern="100" dirty="0">
                        <a:effectLst/>
                        <a:latin typeface="微软雅黑" panose="020B0503020204020204" pitchFamily="34" charset="-122"/>
                        <a:ea typeface="微软雅黑" panose="020B0503020204020204" pitchFamily="34" charset="-122"/>
                        <a:cs typeface="Arial" panose="020B0604020202020204" pitchFamily="34" charset="0"/>
                      </a:endParaRPr>
                    </a:p>
                  </a:txBody>
                  <a:tcPr marL="9525" marR="9525" marT="9525" marB="9525" anchor="ctr">
                    <a:solidFill>
                      <a:srgbClr val="E48312"/>
                    </a:solidFill>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查看、创建、删除教学计划</a:t>
                      </a:r>
                    </a:p>
                  </a:txBody>
                  <a:tcPr marL="9525" marR="9525" marT="9525" marB="9525" anchor="ctr">
                    <a:solidFill>
                      <a:srgbClr val="FAEDE7"/>
                    </a:solidFill>
                  </a:tcPr>
                </a:tc>
                <a:extLst>
                  <a:ext uri="{0D108BD9-81ED-4DB2-BD59-A6C34878D82A}">
                    <a16:rowId xmlns:a16="http://schemas.microsoft.com/office/drawing/2014/main" val="3212847536"/>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添加任务、制定时间</a:t>
                      </a:r>
                    </a:p>
                  </a:txBody>
                  <a:tcPr marL="9525" marR="9525" marT="9525" marB="9525" anchor="ctr">
                    <a:solidFill>
                      <a:srgbClr val="FAEDE7"/>
                    </a:solidFill>
                  </a:tcPr>
                </a:tc>
                <a:extLst>
                  <a:ext uri="{0D108BD9-81ED-4DB2-BD59-A6C34878D82A}">
                    <a16:rowId xmlns:a16="http://schemas.microsoft.com/office/drawing/2014/main" val="1547508912"/>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学员文档评分</a:t>
                      </a:r>
                    </a:p>
                  </a:txBody>
                  <a:tcPr marL="9525" marR="9525" marT="9525" marB="9525" anchor="ctr">
                    <a:solidFill>
                      <a:srgbClr val="FAEDE7"/>
                    </a:solidFill>
                  </a:tcPr>
                </a:tc>
                <a:extLst>
                  <a:ext uri="{0D108BD9-81ED-4DB2-BD59-A6C34878D82A}">
                    <a16:rowId xmlns:a16="http://schemas.microsoft.com/office/drawing/2014/main" val="2826318598"/>
                  </a:ext>
                </a:extLst>
              </a:tr>
              <a:tr h="240727">
                <a:tc rowSpan="2">
                  <a:txBody>
                    <a:bodyPr/>
                    <a:lstStyle/>
                    <a:p>
                      <a:pPr algn="ctr" fontAlgn="ctr">
                        <a:spcAft>
                          <a:spcPts val="0"/>
                        </a:spcAft>
                      </a:pPr>
                      <a:r>
                        <a:rPr lang="zh-CN" sz="1600" kern="100" dirty="0">
                          <a:effectLst/>
                          <a:latin typeface="微软雅黑" panose="020B0503020204020204" pitchFamily="34" charset="-122"/>
                          <a:ea typeface="微软雅黑" panose="020B0503020204020204" pitchFamily="34" charset="-122"/>
                        </a:rPr>
                        <a:t>学员核心</a:t>
                      </a:r>
                      <a:endParaRPr lang="zh-CN" sz="1600" b="1" kern="100" dirty="0">
                        <a:effectLst/>
                        <a:latin typeface="微软雅黑" panose="020B0503020204020204" pitchFamily="34" charset="-122"/>
                        <a:ea typeface="微软雅黑" panose="020B0503020204020204" pitchFamily="34" charset="-122"/>
                        <a:cs typeface="Arial" panose="020B0604020202020204" pitchFamily="34" charset="0"/>
                      </a:endParaRPr>
                    </a:p>
                  </a:txBody>
                  <a:tcPr marL="9525" marR="9525" marT="9525" marB="9525" anchor="ctr">
                    <a:solidFill>
                      <a:srgbClr val="E48312"/>
                    </a:solidFill>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查看教学计划、完成情况</a:t>
                      </a:r>
                    </a:p>
                  </a:txBody>
                  <a:tcPr marL="9525" marR="9525" marT="9525" marB="9525" anchor="ctr">
                    <a:solidFill>
                      <a:srgbClr val="FAEDE7"/>
                    </a:solidFill>
                  </a:tcPr>
                </a:tc>
                <a:extLst>
                  <a:ext uri="{0D108BD9-81ED-4DB2-BD59-A6C34878D82A}">
                    <a16:rowId xmlns:a16="http://schemas.microsoft.com/office/drawing/2014/main" val="378777006"/>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提交任务结果、上传文件</a:t>
                      </a:r>
                    </a:p>
                  </a:txBody>
                  <a:tcPr marL="9525" marR="9525" marT="9525" marB="9525" anchor="ctr">
                    <a:solidFill>
                      <a:srgbClr val="FAEDE7"/>
                    </a:solidFill>
                  </a:tcPr>
                </a:tc>
                <a:extLst>
                  <a:ext uri="{0D108BD9-81ED-4DB2-BD59-A6C34878D82A}">
                    <a16:rowId xmlns:a16="http://schemas.microsoft.com/office/drawing/2014/main" val="2999268594"/>
                  </a:ext>
                </a:extLst>
              </a:tr>
            </a:tbl>
          </a:graphicData>
        </a:graphic>
      </p:graphicFrame>
      <p:sp>
        <p:nvSpPr>
          <p:cNvPr id="5" name="灯片编号占位符 4">
            <a:extLst>
              <a:ext uri="{FF2B5EF4-FFF2-40B4-BE49-F238E27FC236}">
                <a16:creationId xmlns:a16="http://schemas.microsoft.com/office/drawing/2014/main" id="{562BD26A-6BA3-46C2-A4D6-8FA2362D97B4}"/>
              </a:ext>
            </a:extLst>
          </p:cNvPr>
          <p:cNvSpPr>
            <a:spLocks noGrp="1"/>
          </p:cNvSpPr>
          <p:nvPr>
            <p:ph type="sldNum" sz="quarter" idx="12"/>
          </p:nvPr>
        </p:nvSpPr>
        <p:spPr/>
        <p:txBody>
          <a:bodyPr/>
          <a:lstStyle/>
          <a:p>
            <a:fld id="{0C93CCE4-95A6-4709-9EAB-7612242B89DD}" type="slidenum">
              <a:rPr lang="zh-CN" altLang="en-US" smtClean="0"/>
              <a:t>19</a:t>
            </a:fld>
            <a:endParaRPr lang="zh-CN" altLang="en-US"/>
          </a:p>
        </p:txBody>
      </p:sp>
    </p:spTree>
    <p:extLst>
      <p:ext uri="{BB962C8B-B14F-4D97-AF65-F5344CB8AC3E}">
        <p14:creationId xmlns:p14="http://schemas.microsoft.com/office/powerpoint/2010/main" val="3798195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57196B0D-2833-4033-9005-0D2788918808}"/>
              </a:ext>
            </a:extLst>
          </p:cNvPr>
          <p:cNvSpPr>
            <a:spLocks noGrp="1"/>
          </p:cNvSpPr>
          <p:nvPr>
            <p:ph type="sldNum" sz="quarter" idx="12"/>
          </p:nvPr>
        </p:nvSpPr>
        <p:spPr/>
        <p:txBody>
          <a:bodyPr/>
          <a:lstStyle/>
          <a:p>
            <a:fld id="{0C93CCE4-95A6-4709-9EAB-7612242B89DD}" type="slidenum">
              <a:rPr lang="zh-CN" altLang="en-US" smtClean="0"/>
              <a:t>2</a:t>
            </a:fld>
            <a:endParaRPr lang="zh-CN" altLang="en-US"/>
          </a:p>
        </p:txBody>
      </p:sp>
      <p:sp>
        <p:nvSpPr>
          <p:cNvPr id="2" name="矩形 1">
            <a:extLst>
              <a:ext uri="{FF2B5EF4-FFF2-40B4-BE49-F238E27FC236}">
                <a16:creationId xmlns:a16="http://schemas.microsoft.com/office/drawing/2014/main" id="{1D579E9F-F306-4850-B851-4CCA2B79372B}"/>
              </a:ext>
            </a:extLst>
          </p:cNvPr>
          <p:cNvSpPr/>
          <p:nvPr/>
        </p:nvSpPr>
        <p:spPr>
          <a:xfrm>
            <a:off x="759691" y="3139954"/>
            <a:ext cx="7624618" cy="461665"/>
          </a:xfrm>
          <a:prstGeom prst="rect">
            <a:avLst/>
          </a:prstGeom>
        </p:spPr>
        <p:txBody>
          <a:bodyPr wrap="square">
            <a:spAutoFit/>
          </a:bodyPr>
          <a:lstStyle/>
          <a:p>
            <a:pPr algn="ctr"/>
            <a:r>
              <a:rPr lang="zh-CN" altLang="en-US" sz="2400" dirty="0">
                <a:hlinkClick r:id="rId2"/>
              </a:rPr>
              <a:t>https://github.com/JerryCheng-96/july-se-project</a:t>
            </a:r>
            <a:r>
              <a:rPr lang="zh-CN" altLang="en-US" sz="2400" dirty="0"/>
              <a:t> </a:t>
            </a:r>
          </a:p>
        </p:txBody>
      </p:sp>
      <p:sp>
        <p:nvSpPr>
          <p:cNvPr id="8" name="矩形 7">
            <a:extLst>
              <a:ext uri="{FF2B5EF4-FFF2-40B4-BE49-F238E27FC236}">
                <a16:creationId xmlns:a16="http://schemas.microsoft.com/office/drawing/2014/main" id="{5498857B-351F-4794-9A9C-EC8C64A1C947}"/>
              </a:ext>
            </a:extLst>
          </p:cNvPr>
          <p:cNvSpPr/>
          <p:nvPr/>
        </p:nvSpPr>
        <p:spPr>
          <a:xfrm>
            <a:off x="759691" y="2384778"/>
            <a:ext cx="7624618" cy="584775"/>
          </a:xfrm>
          <a:prstGeom prst="rect">
            <a:avLst/>
          </a:prstGeom>
        </p:spPr>
        <p:txBody>
          <a:bodyPr wrap="square">
            <a:spAutoFit/>
          </a:bodyPr>
          <a:lstStyle/>
          <a:p>
            <a:pPr algn="ctr"/>
            <a:r>
              <a:rPr lang="en-US" altLang="zh-CN" sz="3200" dirty="0"/>
              <a:t>GitHub Repository:</a:t>
            </a:r>
            <a:endParaRPr lang="zh-CN" altLang="en-US" sz="3200" dirty="0"/>
          </a:p>
        </p:txBody>
      </p:sp>
    </p:spTree>
    <p:extLst>
      <p:ext uri="{BB962C8B-B14F-4D97-AF65-F5344CB8AC3E}">
        <p14:creationId xmlns:p14="http://schemas.microsoft.com/office/powerpoint/2010/main" val="7326794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B09F942-7F01-4FFB-BD1F-EAD778286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12" y="449848"/>
            <a:ext cx="8937776" cy="5027499"/>
          </a:xfrm>
          <a:prstGeom prst="rect">
            <a:avLst/>
          </a:prstGeom>
          <a:ln>
            <a:solidFill>
              <a:schemeClr val="tx1"/>
            </a:solidFill>
          </a:ln>
        </p:spPr>
      </p:pic>
      <p:sp>
        <p:nvSpPr>
          <p:cNvPr id="11" name="文本框 10">
            <a:extLst>
              <a:ext uri="{FF2B5EF4-FFF2-40B4-BE49-F238E27FC236}">
                <a16:creationId xmlns:a16="http://schemas.microsoft.com/office/drawing/2014/main" id="{A70014BA-66F5-490D-8B83-24FE37E64AF4}"/>
              </a:ext>
            </a:extLst>
          </p:cNvPr>
          <p:cNvSpPr txBox="1"/>
          <p:nvPr/>
        </p:nvSpPr>
        <p:spPr>
          <a:xfrm>
            <a:off x="4120595" y="5649363"/>
            <a:ext cx="902811" cy="523220"/>
          </a:xfrm>
          <a:prstGeom prst="rect">
            <a:avLst/>
          </a:prstGeom>
          <a:noFill/>
        </p:spPr>
        <p:txBody>
          <a:bodyPr wrap="none" rtlCol="0">
            <a:spAutoFit/>
          </a:bodyPr>
          <a:lstStyle/>
          <a:p>
            <a:pPr algn="ctr"/>
            <a:r>
              <a:rPr lang="zh-CN" altLang="en-US" sz="2800" dirty="0">
                <a:latin typeface="黑体" panose="02010609060101010101" pitchFamily="49" charset="-122"/>
                <a:ea typeface="黑体" panose="02010609060101010101" pitchFamily="49" charset="-122"/>
              </a:rPr>
              <a:t>登录</a:t>
            </a:r>
          </a:p>
        </p:txBody>
      </p:sp>
    </p:spTree>
    <p:extLst>
      <p:ext uri="{BB962C8B-B14F-4D97-AF65-F5344CB8AC3E}">
        <p14:creationId xmlns:p14="http://schemas.microsoft.com/office/powerpoint/2010/main" val="1501489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B09F942-7F01-4FFB-BD1F-EAD778286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12" y="449848"/>
            <a:ext cx="8937776" cy="5027499"/>
          </a:xfrm>
          <a:prstGeom prst="rect">
            <a:avLst/>
          </a:prstGeom>
          <a:ln>
            <a:solidFill>
              <a:schemeClr val="tx1"/>
            </a:solidFill>
          </a:ln>
        </p:spPr>
      </p:pic>
      <p:sp>
        <p:nvSpPr>
          <p:cNvPr id="11" name="文本框 10">
            <a:extLst>
              <a:ext uri="{FF2B5EF4-FFF2-40B4-BE49-F238E27FC236}">
                <a16:creationId xmlns:a16="http://schemas.microsoft.com/office/drawing/2014/main" id="{A70014BA-66F5-490D-8B83-24FE37E64AF4}"/>
              </a:ext>
            </a:extLst>
          </p:cNvPr>
          <p:cNvSpPr txBox="1"/>
          <p:nvPr/>
        </p:nvSpPr>
        <p:spPr>
          <a:xfrm>
            <a:off x="4120595" y="5649363"/>
            <a:ext cx="902811" cy="523220"/>
          </a:xfrm>
          <a:prstGeom prst="rect">
            <a:avLst/>
          </a:prstGeom>
          <a:noFill/>
        </p:spPr>
        <p:txBody>
          <a:bodyPr wrap="none" rtlCol="0">
            <a:spAutoFit/>
          </a:bodyPr>
          <a:lstStyle/>
          <a:p>
            <a:pPr algn="ctr"/>
            <a:r>
              <a:rPr lang="zh-CN" altLang="en-US" sz="2800" dirty="0">
                <a:latin typeface="黑体" panose="02010609060101010101" pitchFamily="49" charset="-122"/>
                <a:ea typeface="黑体" panose="02010609060101010101" pitchFamily="49" charset="-122"/>
              </a:rPr>
              <a:t>登出</a:t>
            </a:r>
          </a:p>
        </p:txBody>
      </p:sp>
    </p:spTree>
    <p:extLst>
      <p:ext uri="{BB962C8B-B14F-4D97-AF65-F5344CB8AC3E}">
        <p14:creationId xmlns:p14="http://schemas.microsoft.com/office/powerpoint/2010/main" val="37608323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B09F942-7F01-4FFB-BD1F-EAD778286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12" y="449848"/>
            <a:ext cx="8937776" cy="5027499"/>
          </a:xfrm>
          <a:prstGeom prst="rect">
            <a:avLst/>
          </a:prstGeom>
          <a:ln>
            <a:solidFill>
              <a:schemeClr val="tx1"/>
            </a:solidFill>
          </a:ln>
        </p:spPr>
      </p:pic>
      <p:sp>
        <p:nvSpPr>
          <p:cNvPr id="11" name="文本框 10">
            <a:extLst>
              <a:ext uri="{FF2B5EF4-FFF2-40B4-BE49-F238E27FC236}">
                <a16:creationId xmlns:a16="http://schemas.microsoft.com/office/drawing/2014/main" id="{A70014BA-66F5-490D-8B83-24FE37E64AF4}"/>
              </a:ext>
            </a:extLst>
          </p:cNvPr>
          <p:cNvSpPr txBox="1"/>
          <p:nvPr/>
        </p:nvSpPr>
        <p:spPr>
          <a:xfrm>
            <a:off x="3222915" y="5649363"/>
            <a:ext cx="2698175" cy="523220"/>
          </a:xfrm>
          <a:prstGeom prst="rect">
            <a:avLst/>
          </a:prstGeom>
          <a:noFill/>
        </p:spPr>
        <p:txBody>
          <a:bodyPr wrap="none" rtlCol="0">
            <a:spAutoFit/>
          </a:bodyPr>
          <a:lstStyle/>
          <a:p>
            <a:pPr algn="ctr"/>
            <a:r>
              <a:rPr lang="zh-CN" altLang="en-US" sz="2800" dirty="0">
                <a:latin typeface="黑体" panose="02010609060101010101" pitchFamily="49" charset="-122"/>
                <a:ea typeface="黑体" panose="02010609060101010101" pitchFamily="49" charset="-122"/>
              </a:rPr>
              <a:t>工程师个人中心</a:t>
            </a:r>
          </a:p>
        </p:txBody>
      </p:sp>
    </p:spTree>
    <p:extLst>
      <p:ext uri="{BB962C8B-B14F-4D97-AF65-F5344CB8AC3E}">
        <p14:creationId xmlns:p14="http://schemas.microsoft.com/office/powerpoint/2010/main" val="29310653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B09F942-7F01-4FFB-BD1F-EAD778286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12" y="449848"/>
            <a:ext cx="8937776" cy="5027499"/>
          </a:xfrm>
          <a:prstGeom prst="rect">
            <a:avLst/>
          </a:prstGeom>
          <a:ln>
            <a:solidFill>
              <a:schemeClr val="tx1"/>
            </a:solidFill>
          </a:ln>
        </p:spPr>
      </p:pic>
      <p:sp>
        <p:nvSpPr>
          <p:cNvPr id="11" name="文本框 10">
            <a:extLst>
              <a:ext uri="{FF2B5EF4-FFF2-40B4-BE49-F238E27FC236}">
                <a16:creationId xmlns:a16="http://schemas.microsoft.com/office/drawing/2014/main" id="{A70014BA-66F5-490D-8B83-24FE37E64AF4}"/>
              </a:ext>
            </a:extLst>
          </p:cNvPr>
          <p:cNvSpPr txBox="1"/>
          <p:nvPr/>
        </p:nvSpPr>
        <p:spPr>
          <a:xfrm>
            <a:off x="3402452" y="5649363"/>
            <a:ext cx="2339103" cy="523220"/>
          </a:xfrm>
          <a:prstGeom prst="rect">
            <a:avLst/>
          </a:prstGeom>
          <a:noFill/>
        </p:spPr>
        <p:txBody>
          <a:bodyPr wrap="none" rtlCol="0">
            <a:spAutoFit/>
          </a:bodyPr>
          <a:lstStyle/>
          <a:p>
            <a:pPr algn="ctr"/>
            <a:r>
              <a:rPr lang="zh-CN" altLang="en-US" sz="2800" dirty="0">
                <a:latin typeface="黑体" panose="02010609060101010101" pitchFamily="49" charset="-122"/>
                <a:ea typeface="黑体" panose="02010609060101010101" pitchFamily="49" charset="-122"/>
              </a:rPr>
              <a:t>学生个人中心</a:t>
            </a:r>
          </a:p>
        </p:txBody>
      </p:sp>
    </p:spTree>
    <p:extLst>
      <p:ext uri="{BB962C8B-B14F-4D97-AF65-F5344CB8AC3E}">
        <p14:creationId xmlns:p14="http://schemas.microsoft.com/office/powerpoint/2010/main" val="9311508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7FDEDC-B2EA-49FC-89B6-9A93E733A995}"/>
              </a:ext>
            </a:extLst>
          </p:cNvPr>
          <p:cNvSpPr>
            <a:spLocks noGrp="1"/>
          </p:cNvSpPr>
          <p:nvPr>
            <p:ph type="title"/>
          </p:nvPr>
        </p:nvSpPr>
        <p:spPr/>
        <p:txBody>
          <a:bodyPr/>
          <a:lstStyle/>
          <a:p>
            <a:r>
              <a:rPr lang="zh-CN" altLang="en-US" dirty="0"/>
              <a:t>功能模块</a:t>
            </a:r>
          </a:p>
        </p:txBody>
      </p:sp>
      <p:graphicFrame>
        <p:nvGraphicFramePr>
          <p:cNvPr id="4" name="内容占位符 3">
            <a:extLst>
              <a:ext uri="{FF2B5EF4-FFF2-40B4-BE49-F238E27FC236}">
                <a16:creationId xmlns:a16="http://schemas.microsoft.com/office/drawing/2014/main" id="{58EB25CB-5CBC-4BEE-B4A0-C869D47F6691}"/>
              </a:ext>
            </a:extLst>
          </p:cNvPr>
          <p:cNvGraphicFramePr>
            <a:graphicFrameLocks noGrp="1"/>
          </p:cNvGraphicFramePr>
          <p:nvPr>
            <p:ph idx="1"/>
            <p:extLst>
              <p:ext uri="{D42A27DB-BD31-4B8C-83A1-F6EECF244321}">
                <p14:modId xmlns:p14="http://schemas.microsoft.com/office/powerpoint/2010/main" val="3920678695"/>
              </p:ext>
            </p:extLst>
          </p:nvPr>
        </p:nvGraphicFramePr>
        <p:xfrm>
          <a:off x="900752" y="1955497"/>
          <a:ext cx="7466008" cy="4206240"/>
        </p:xfrm>
        <a:graphic>
          <a:graphicData uri="http://schemas.openxmlformats.org/drawingml/2006/table">
            <a:tbl>
              <a:tblPr firstCol="1">
                <a:tableStyleId>{5C22544A-7EE6-4342-B048-85BDC9FD1C3A}</a:tableStyleId>
              </a:tblPr>
              <a:tblGrid>
                <a:gridCol w="2688856">
                  <a:extLst>
                    <a:ext uri="{9D8B030D-6E8A-4147-A177-3AD203B41FA5}">
                      <a16:colId xmlns:a16="http://schemas.microsoft.com/office/drawing/2014/main" val="2754567243"/>
                    </a:ext>
                  </a:extLst>
                </a:gridCol>
                <a:gridCol w="4777152">
                  <a:extLst>
                    <a:ext uri="{9D8B030D-6E8A-4147-A177-3AD203B41FA5}">
                      <a16:colId xmlns:a16="http://schemas.microsoft.com/office/drawing/2014/main" val="2762115839"/>
                    </a:ext>
                  </a:extLst>
                </a:gridCol>
              </a:tblGrid>
              <a:tr h="240727">
                <a:tc rowSpan="4">
                  <a:txBody>
                    <a:bodyPr/>
                    <a:lstStyle/>
                    <a:p>
                      <a:pPr algn="ctr" fontAlgn="ctr">
                        <a:spcAft>
                          <a:spcPts val="0"/>
                        </a:spcAft>
                      </a:pPr>
                      <a:r>
                        <a:rPr lang="zh-CN" sz="1600" kern="100" dirty="0">
                          <a:effectLst/>
                          <a:latin typeface="微软雅黑" panose="020B0503020204020204" pitchFamily="34" charset="-122"/>
                          <a:ea typeface="微软雅黑" panose="020B0503020204020204" pitchFamily="34" charset="-122"/>
                        </a:rPr>
                        <a:t>项目库管理</a:t>
                      </a:r>
                      <a:endParaRPr lang="zh-CN" sz="1600" b="1" kern="100" dirty="0">
                        <a:effectLst/>
                        <a:latin typeface="微软雅黑" panose="020B0503020204020204" pitchFamily="34" charset="-122"/>
                        <a:ea typeface="微软雅黑" panose="020B0503020204020204" pitchFamily="34" charset="-122"/>
                        <a:cs typeface="Arial" panose="020B0604020202020204" pitchFamily="34" charset="0"/>
                      </a:endParaRPr>
                    </a:p>
                  </a:txBody>
                  <a:tcPr marL="9525" marR="9525" marT="9525" marB="9525" anchor="ct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项目库展示</a:t>
                      </a:r>
                    </a:p>
                  </a:txBody>
                  <a:tcPr marL="9525" marR="9525" marT="9525" marB="9525" anchor="ctr"/>
                </a:tc>
                <a:extLst>
                  <a:ext uri="{0D108BD9-81ED-4DB2-BD59-A6C34878D82A}">
                    <a16:rowId xmlns:a16="http://schemas.microsoft.com/office/drawing/2014/main" val="203741797"/>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项目添加</a:t>
                      </a:r>
                    </a:p>
                  </a:txBody>
                  <a:tcPr marL="9525" marR="9525" marT="9525" marB="9525" anchor="ctr"/>
                </a:tc>
                <a:extLst>
                  <a:ext uri="{0D108BD9-81ED-4DB2-BD59-A6C34878D82A}">
                    <a16:rowId xmlns:a16="http://schemas.microsoft.com/office/drawing/2014/main" val="4178351198"/>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项目审批</a:t>
                      </a:r>
                    </a:p>
                  </a:txBody>
                  <a:tcPr marL="9525" marR="9525" marT="9525" marB="9525" anchor="ctr"/>
                </a:tc>
                <a:extLst>
                  <a:ext uri="{0D108BD9-81ED-4DB2-BD59-A6C34878D82A}">
                    <a16:rowId xmlns:a16="http://schemas.microsoft.com/office/drawing/2014/main" val="4156830680"/>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项目库管理</a:t>
                      </a:r>
                    </a:p>
                  </a:txBody>
                  <a:tcPr marL="9525" marR="9525" marT="9525" marB="9525" anchor="ctr"/>
                </a:tc>
                <a:extLst>
                  <a:ext uri="{0D108BD9-81ED-4DB2-BD59-A6C34878D82A}">
                    <a16:rowId xmlns:a16="http://schemas.microsoft.com/office/drawing/2014/main" val="914306041"/>
                  </a:ext>
                </a:extLst>
              </a:tr>
              <a:tr h="240727">
                <a:tc rowSpan="2">
                  <a:txBody>
                    <a:bodyPr/>
                    <a:lstStyle/>
                    <a:p>
                      <a:pPr algn="ctr" fontAlgn="ctr">
                        <a:spcAft>
                          <a:spcPts val="0"/>
                        </a:spcAft>
                      </a:pPr>
                      <a:r>
                        <a:rPr lang="zh-CN" sz="1600" kern="100" dirty="0">
                          <a:effectLst/>
                          <a:latin typeface="微软雅黑" panose="020B0503020204020204" pitchFamily="34" charset="-122"/>
                          <a:ea typeface="微软雅黑" panose="020B0503020204020204" pitchFamily="34" charset="-122"/>
                        </a:rPr>
                        <a:t>文档库管理</a:t>
                      </a:r>
                      <a:endParaRPr lang="zh-CN" sz="1600" b="1" kern="100" dirty="0">
                        <a:effectLst/>
                        <a:latin typeface="微软雅黑" panose="020B0503020204020204" pitchFamily="34" charset="-122"/>
                        <a:ea typeface="微软雅黑" panose="020B0503020204020204" pitchFamily="34" charset="-122"/>
                        <a:cs typeface="Arial" panose="020B0604020202020204" pitchFamily="34" charset="0"/>
                      </a:endParaRPr>
                    </a:p>
                  </a:txBody>
                  <a:tcPr marL="9525" marR="9525" marT="9525" marB="9525" anchor="ctr">
                    <a:solidFill>
                      <a:schemeClr val="bg1">
                        <a:lumMod val="65000"/>
                      </a:schemeClr>
                    </a:solidFill>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文档库展示</a:t>
                      </a:r>
                    </a:p>
                  </a:txBody>
                  <a:tcPr marL="9525" marR="9525" marT="9525" marB="9525" anchor="ctr">
                    <a:solidFill>
                      <a:schemeClr val="bg1">
                        <a:lumMod val="65000"/>
                      </a:schemeClr>
                    </a:solidFill>
                  </a:tcPr>
                </a:tc>
                <a:extLst>
                  <a:ext uri="{0D108BD9-81ED-4DB2-BD59-A6C34878D82A}">
                    <a16:rowId xmlns:a16="http://schemas.microsoft.com/office/drawing/2014/main" val="1427562950"/>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文档添加</a:t>
                      </a:r>
                    </a:p>
                  </a:txBody>
                  <a:tcPr marL="9525" marR="9525" marT="9525" marB="9525" anchor="ctr">
                    <a:solidFill>
                      <a:schemeClr val="bg1">
                        <a:lumMod val="65000"/>
                      </a:schemeClr>
                    </a:solidFill>
                  </a:tcPr>
                </a:tc>
                <a:extLst>
                  <a:ext uri="{0D108BD9-81ED-4DB2-BD59-A6C34878D82A}">
                    <a16:rowId xmlns:a16="http://schemas.microsoft.com/office/drawing/2014/main" val="4287248822"/>
                  </a:ext>
                </a:extLst>
              </a:tr>
              <a:tr h="240727">
                <a:tc rowSpan="5">
                  <a:txBody>
                    <a:bodyPr/>
                    <a:lstStyle/>
                    <a:p>
                      <a:pPr algn="ctr" fontAlgn="ctr">
                        <a:spcAft>
                          <a:spcPts val="0"/>
                        </a:spcAft>
                      </a:pPr>
                      <a:r>
                        <a:rPr lang="zh-CN" sz="1600" kern="100" dirty="0">
                          <a:effectLst/>
                          <a:latin typeface="微软雅黑" panose="020B0503020204020204" pitchFamily="34" charset="-122"/>
                          <a:ea typeface="微软雅黑" panose="020B0503020204020204" pitchFamily="34" charset="-122"/>
                        </a:rPr>
                        <a:t>学员、班级管理</a:t>
                      </a:r>
                      <a:endParaRPr lang="zh-CN" sz="1600" b="1" kern="100" dirty="0">
                        <a:effectLst/>
                        <a:latin typeface="微软雅黑" panose="020B0503020204020204" pitchFamily="34" charset="-122"/>
                        <a:ea typeface="微软雅黑" panose="020B0503020204020204" pitchFamily="34" charset="-122"/>
                        <a:cs typeface="Arial" panose="020B0604020202020204" pitchFamily="34" charset="0"/>
                      </a:endParaRPr>
                    </a:p>
                  </a:txBody>
                  <a:tcPr marL="9525" marR="9525" marT="9525" marB="9525" anchor="ctr">
                    <a:solidFill>
                      <a:schemeClr val="bg1">
                        <a:lumMod val="65000"/>
                      </a:schemeClr>
                    </a:solidFill>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录入学员</a:t>
                      </a:r>
                      <a:r>
                        <a:rPr lang="en-US" sz="1600" kern="100" dirty="0">
                          <a:effectLst/>
                          <a:latin typeface="黑体" panose="02010609060101010101" pitchFamily="49" charset="-122"/>
                          <a:ea typeface="黑体" panose="02010609060101010101" pitchFamily="49" charset="-122"/>
                        </a:rPr>
                        <a:t>(</a:t>
                      </a:r>
                      <a:r>
                        <a:rPr lang="zh-CN" sz="1600" kern="100" dirty="0">
                          <a:effectLst/>
                          <a:latin typeface="黑体" panose="02010609060101010101" pitchFamily="49" charset="-122"/>
                          <a:ea typeface="黑体" panose="02010609060101010101" pitchFamily="49" charset="-122"/>
                        </a:rPr>
                        <a:t>批量、单个</a:t>
                      </a:r>
                      <a:r>
                        <a:rPr lang="en-US" sz="1600" kern="100" dirty="0">
                          <a:effectLst/>
                          <a:latin typeface="黑体" panose="02010609060101010101" pitchFamily="49" charset="-122"/>
                          <a:ea typeface="黑体" panose="02010609060101010101" pitchFamily="49" charset="-122"/>
                        </a:rPr>
                        <a:t>)</a:t>
                      </a:r>
                      <a:endParaRPr lang="zh-CN" sz="1600" kern="100" dirty="0">
                        <a:effectLst/>
                        <a:latin typeface="黑体" panose="02010609060101010101" pitchFamily="49" charset="-122"/>
                        <a:ea typeface="黑体" panose="02010609060101010101" pitchFamily="49" charset="-122"/>
                      </a:endParaRPr>
                    </a:p>
                  </a:txBody>
                  <a:tcPr marL="9525" marR="9525" marT="9525" marB="9525" anchor="ctr">
                    <a:solidFill>
                      <a:schemeClr val="bg1">
                        <a:lumMod val="65000"/>
                      </a:schemeClr>
                    </a:solidFill>
                  </a:tcPr>
                </a:tc>
                <a:extLst>
                  <a:ext uri="{0D108BD9-81ED-4DB2-BD59-A6C34878D82A}">
                    <a16:rowId xmlns:a16="http://schemas.microsoft.com/office/drawing/2014/main" val="167075776"/>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班级管理</a:t>
                      </a:r>
                      <a:r>
                        <a:rPr lang="en-US" sz="1600" kern="100" dirty="0">
                          <a:effectLst/>
                          <a:latin typeface="黑体" panose="02010609060101010101" pitchFamily="49" charset="-122"/>
                          <a:ea typeface="黑体" panose="02010609060101010101" pitchFamily="49" charset="-122"/>
                        </a:rPr>
                        <a:t>(</a:t>
                      </a:r>
                      <a:r>
                        <a:rPr lang="zh-CN" sz="1600" kern="100" dirty="0">
                          <a:effectLst/>
                          <a:latin typeface="黑体" panose="02010609060101010101" pitchFamily="49" charset="-122"/>
                          <a:ea typeface="黑体" panose="02010609060101010101" pitchFamily="49" charset="-122"/>
                        </a:rPr>
                        <a:t>增删改查</a:t>
                      </a:r>
                      <a:r>
                        <a:rPr lang="en-US" sz="1600" kern="100" dirty="0">
                          <a:effectLst/>
                          <a:latin typeface="黑体" panose="02010609060101010101" pitchFamily="49" charset="-122"/>
                          <a:ea typeface="黑体" panose="02010609060101010101" pitchFamily="49" charset="-122"/>
                        </a:rPr>
                        <a:t>)</a:t>
                      </a:r>
                      <a:endParaRPr lang="zh-CN" sz="1600" kern="100" dirty="0">
                        <a:effectLst/>
                        <a:latin typeface="黑体" panose="02010609060101010101" pitchFamily="49" charset="-122"/>
                        <a:ea typeface="黑体" panose="02010609060101010101" pitchFamily="49" charset="-122"/>
                      </a:endParaRPr>
                    </a:p>
                  </a:txBody>
                  <a:tcPr marL="9525" marR="9525" marT="9525" marB="9525" anchor="ctr">
                    <a:solidFill>
                      <a:schemeClr val="bg1">
                        <a:lumMod val="65000"/>
                      </a:schemeClr>
                    </a:solidFill>
                  </a:tcPr>
                </a:tc>
                <a:extLst>
                  <a:ext uri="{0D108BD9-81ED-4DB2-BD59-A6C34878D82A}">
                    <a16:rowId xmlns:a16="http://schemas.microsoft.com/office/drawing/2014/main" val="2821554691"/>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学员分班</a:t>
                      </a:r>
                    </a:p>
                  </a:txBody>
                  <a:tcPr marL="9525" marR="9525" marT="9525" marB="9525" anchor="ctr">
                    <a:solidFill>
                      <a:schemeClr val="bg1">
                        <a:lumMod val="65000"/>
                      </a:schemeClr>
                    </a:solidFill>
                  </a:tcPr>
                </a:tc>
                <a:extLst>
                  <a:ext uri="{0D108BD9-81ED-4DB2-BD59-A6C34878D82A}">
                    <a16:rowId xmlns:a16="http://schemas.microsoft.com/office/drawing/2014/main" val="1875089941"/>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班级学员分组</a:t>
                      </a:r>
                    </a:p>
                  </a:txBody>
                  <a:tcPr marL="9525" marR="9525" marT="9525" marB="9525" anchor="ctr">
                    <a:solidFill>
                      <a:schemeClr val="bg1">
                        <a:lumMod val="65000"/>
                      </a:schemeClr>
                    </a:solidFill>
                  </a:tcPr>
                </a:tc>
                <a:extLst>
                  <a:ext uri="{0D108BD9-81ED-4DB2-BD59-A6C34878D82A}">
                    <a16:rowId xmlns:a16="http://schemas.microsoft.com/office/drawing/2014/main" val="4259582985"/>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学员生成登录帐号</a:t>
                      </a:r>
                    </a:p>
                  </a:txBody>
                  <a:tcPr marL="9525" marR="9525" marT="9525" marB="9525" anchor="ctr">
                    <a:solidFill>
                      <a:schemeClr val="bg1">
                        <a:lumMod val="65000"/>
                      </a:schemeClr>
                    </a:solidFill>
                  </a:tcPr>
                </a:tc>
                <a:extLst>
                  <a:ext uri="{0D108BD9-81ED-4DB2-BD59-A6C34878D82A}">
                    <a16:rowId xmlns:a16="http://schemas.microsoft.com/office/drawing/2014/main" val="234194382"/>
                  </a:ext>
                </a:extLst>
              </a:tr>
              <a:tr h="240727">
                <a:tc rowSpan="3">
                  <a:txBody>
                    <a:bodyPr/>
                    <a:lstStyle/>
                    <a:p>
                      <a:pPr algn="ctr" fontAlgn="ctr">
                        <a:spcAft>
                          <a:spcPts val="0"/>
                        </a:spcAft>
                      </a:pPr>
                      <a:r>
                        <a:rPr lang="zh-CN" sz="1600" kern="100" dirty="0">
                          <a:effectLst/>
                          <a:latin typeface="微软雅黑" panose="020B0503020204020204" pitchFamily="34" charset="-122"/>
                          <a:ea typeface="微软雅黑" panose="020B0503020204020204" pitchFamily="34" charset="-122"/>
                        </a:rPr>
                        <a:t>工程师核心</a:t>
                      </a:r>
                      <a:endParaRPr lang="zh-CN" sz="1600" b="1" kern="100" dirty="0">
                        <a:effectLst/>
                        <a:latin typeface="微软雅黑" panose="020B0503020204020204" pitchFamily="34" charset="-122"/>
                        <a:ea typeface="微软雅黑" panose="020B0503020204020204" pitchFamily="34" charset="-122"/>
                        <a:cs typeface="Arial" panose="020B0604020202020204" pitchFamily="34" charset="0"/>
                      </a:endParaRPr>
                    </a:p>
                  </a:txBody>
                  <a:tcPr marL="9525" marR="9525" marT="9525" marB="9525" anchor="ctr">
                    <a:solidFill>
                      <a:schemeClr val="bg1">
                        <a:lumMod val="65000"/>
                      </a:schemeClr>
                    </a:solidFill>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查看、创建、删除教学计划</a:t>
                      </a:r>
                    </a:p>
                  </a:txBody>
                  <a:tcPr marL="9525" marR="9525" marT="9525" marB="9525" anchor="ctr">
                    <a:solidFill>
                      <a:schemeClr val="bg1">
                        <a:lumMod val="65000"/>
                      </a:schemeClr>
                    </a:solidFill>
                  </a:tcPr>
                </a:tc>
                <a:extLst>
                  <a:ext uri="{0D108BD9-81ED-4DB2-BD59-A6C34878D82A}">
                    <a16:rowId xmlns:a16="http://schemas.microsoft.com/office/drawing/2014/main" val="3212847536"/>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添加任务、制定时间</a:t>
                      </a:r>
                    </a:p>
                  </a:txBody>
                  <a:tcPr marL="9525" marR="9525" marT="9525" marB="9525" anchor="ctr">
                    <a:solidFill>
                      <a:schemeClr val="bg1">
                        <a:lumMod val="65000"/>
                      </a:schemeClr>
                    </a:solidFill>
                  </a:tcPr>
                </a:tc>
                <a:extLst>
                  <a:ext uri="{0D108BD9-81ED-4DB2-BD59-A6C34878D82A}">
                    <a16:rowId xmlns:a16="http://schemas.microsoft.com/office/drawing/2014/main" val="1547508912"/>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学员文档评分</a:t>
                      </a:r>
                    </a:p>
                  </a:txBody>
                  <a:tcPr marL="9525" marR="9525" marT="9525" marB="9525" anchor="ctr">
                    <a:solidFill>
                      <a:schemeClr val="bg1">
                        <a:lumMod val="65000"/>
                      </a:schemeClr>
                    </a:solidFill>
                  </a:tcPr>
                </a:tc>
                <a:extLst>
                  <a:ext uri="{0D108BD9-81ED-4DB2-BD59-A6C34878D82A}">
                    <a16:rowId xmlns:a16="http://schemas.microsoft.com/office/drawing/2014/main" val="2826318598"/>
                  </a:ext>
                </a:extLst>
              </a:tr>
              <a:tr h="240727">
                <a:tc rowSpan="2">
                  <a:txBody>
                    <a:bodyPr/>
                    <a:lstStyle/>
                    <a:p>
                      <a:pPr algn="ctr" fontAlgn="ctr">
                        <a:spcAft>
                          <a:spcPts val="0"/>
                        </a:spcAft>
                      </a:pPr>
                      <a:r>
                        <a:rPr lang="zh-CN" sz="1600" kern="100" dirty="0">
                          <a:effectLst/>
                          <a:latin typeface="微软雅黑" panose="020B0503020204020204" pitchFamily="34" charset="-122"/>
                          <a:ea typeface="微软雅黑" panose="020B0503020204020204" pitchFamily="34" charset="-122"/>
                        </a:rPr>
                        <a:t>学员核心</a:t>
                      </a:r>
                      <a:endParaRPr lang="zh-CN" sz="1600" b="1" kern="100" dirty="0">
                        <a:effectLst/>
                        <a:latin typeface="微软雅黑" panose="020B0503020204020204" pitchFamily="34" charset="-122"/>
                        <a:ea typeface="微软雅黑" panose="020B0503020204020204" pitchFamily="34" charset="-122"/>
                        <a:cs typeface="Arial" panose="020B0604020202020204" pitchFamily="34" charset="0"/>
                      </a:endParaRPr>
                    </a:p>
                  </a:txBody>
                  <a:tcPr marL="9525" marR="9525" marT="9525" marB="9525" anchor="ctr">
                    <a:solidFill>
                      <a:schemeClr val="bg1">
                        <a:lumMod val="65000"/>
                      </a:schemeClr>
                    </a:solidFill>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查看教学计划、完成情况</a:t>
                      </a:r>
                    </a:p>
                  </a:txBody>
                  <a:tcPr marL="9525" marR="9525" marT="9525" marB="9525" anchor="ctr">
                    <a:solidFill>
                      <a:schemeClr val="bg1">
                        <a:lumMod val="65000"/>
                      </a:schemeClr>
                    </a:solidFill>
                  </a:tcPr>
                </a:tc>
                <a:extLst>
                  <a:ext uri="{0D108BD9-81ED-4DB2-BD59-A6C34878D82A}">
                    <a16:rowId xmlns:a16="http://schemas.microsoft.com/office/drawing/2014/main" val="378777006"/>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提交任务结果、上传文件</a:t>
                      </a:r>
                    </a:p>
                  </a:txBody>
                  <a:tcPr marL="9525" marR="9525" marT="9525" marB="9525" anchor="ctr">
                    <a:solidFill>
                      <a:schemeClr val="bg1">
                        <a:lumMod val="65000"/>
                      </a:schemeClr>
                    </a:solidFill>
                  </a:tcPr>
                </a:tc>
                <a:extLst>
                  <a:ext uri="{0D108BD9-81ED-4DB2-BD59-A6C34878D82A}">
                    <a16:rowId xmlns:a16="http://schemas.microsoft.com/office/drawing/2014/main" val="2999268594"/>
                  </a:ext>
                </a:extLst>
              </a:tr>
            </a:tbl>
          </a:graphicData>
        </a:graphic>
      </p:graphicFrame>
      <p:sp>
        <p:nvSpPr>
          <p:cNvPr id="5" name="灯片编号占位符 4">
            <a:extLst>
              <a:ext uri="{FF2B5EF4-FFF2-40B4-BE49-F238E27FC236}">
                <a16:creationId xmlns:a16="http://schemas.microsoft.com/office/drawing/2014/main" id="{562BD26A-6BA3-46C2-A4D6-8FA2362D97B4}"/>
              </a:ext>
            </a:extLst>
          </p:cNvPr>
          <p:cNvSpPr>
            <a:spLocks noGrp="1"/>
          </p:cNvSpPr>
          <p:nvPr>
            <p:ph type="sldNum" sz="quarter" idx="12"/>
          </p:nvPr>
        </p:nvSpPr>
        <p:spPr/>
        <p:txBody>
          <a:bodyPr/>
          <a:lstStyle/>
          <a:p>
            <a:fld id="{0C93CCE4-95A6-4709-9EAB-7612242B89DD}" type="slidenum">
              <a:rPr lang="zh-CN" altLang="en-US" smtClean="0"/>
              <a:t>24</a:t>
            </a:fld>
            <a:endParaRPr lang="zh-CN" altLang="en-US"/>
          </a:p>
        </p:txBody>
      </p:sp>
    </p:spTree>
    <p:extLst>
      <p:ext uri="{BB962C8B-B14F-4D97-AF65-F5344CB8AC3E}">
        <p14:creationId xmlns:p14="http://schemas.microsoft.com/office/powerpoint/2010/main" val="2092997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B09F942-7F01-4FFB-BD1F-EAD778286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12" y="449848"/>
            <a:ext cx="8937776" cy="5027499"/>
          </a:xfrm>
          <a:prstGeom prst="rect">
            <a:avLst/>
          </a:prstGeom>
          <a:ln>
            <a:solidFill>
              <a:schemeClr val="tx1"/>
            </a:solidFill>
          </a:ln>
        </p:spPr>
      </p:pic>
      <p:sp>
        <p:nvSpPr>
          <p:cNvPr id="11" name="文本框 10">
            <a:extLst>
              <a:ext uri="{FF2B5EF4-FFF2-40B4-BE49-F238E27FC236}">
                <a16:creationId xmlns:a16="http://schemas.microsoft.com/office/drawing/2014/main" id="{A70014BA-66F5-490D-8B83-24FE37E64AF4}"/>
              </a:ext>
            </a:extLst>
          </p:cNvPr>
          <p:cNvSpPr txBox="1"/>
          <p:nvPr/>
        </p:nvSpPr>
        <p:spPr>
          <a:xfrm>
            <a:off x="3581985" y="5649363"/>
            <a:ext cx="1980029" cy="523220"/>
          </a:xfrm>
          <a:prstGeom prst="rect">
            <a:avLst/>
          </a:prstGeom>
          <a:noFill/>
        </p:spPr>
        <p:txBody>
          <a:bodyPr wrap="none" rtlCol="0">
            <a:spAutoFit/>
          </a:bodyPr>
          <a:lstStyle/>
          <a:p>
            <a:r>
              <a:rPr lang="zh-CN" altLang="en-US" sz="2800" dirty="0">
                <a:latin typeface="黑体" panose="02010609060101010101" pitchFamily="49" charset="-122"/>
                <a:ea typeface="黑体" panose="02010609060101010101" pitchFamily="49" charset="-122"/>
              </a:rPr>
              <a:t>项目库展示</a:t>
            </a:r>
          </a:p>
        </p:txBody>
      </p:sp>
    </p:spTree>
    <p:extLst>
      <p:ext uri="{BB962C8B-B14F-4D97-AF65-F5344CB8AC3E}">
        <p14:creationId xmlns:p14="http://schemas.microsoft.com/office/powerpoint/2010/main" val="4084115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B09F942-7F01-4FFB-BD1F-EAD778286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12" y="449848"/>
            <a:ext cx="8937776" cy="5027499"/>
          </a:xfrm>
          <a:prstGeom prst="rect">
            <a:avLst/>
          </a:prstGeom>
          <a:ln>
            <a:solidFill>
              <a:schemeClr val="tx1"/>
            </a:solidFill>
          </a:ln>
        </p:spPr>
      </p:pic>
      <p:sp>
        <p:nvSpPr>
          <p:cNvPr id="11" name="文本框 10">
            <a:extLst>
              <a:ext uri="{FF2B5EF4-FFF2-40B4-BE49-F238E27FC236}">
                <a16:creationId xmlns:a16="http://schemas.microsoft.com/office/drawing/2014/main" id="{A70014BA-66F5-490D-8B83-24FE37E64AF4}"/>
              </a:ext>
            </a:extLst>
          </p:cNvPr>
          <p:cNvSpPr txBox="1"/>
          <p:nvPr/>
        </p:nvSpPr>
        <p:spPr>
          <a:xfrm>
            <a:off x="2774074" y="5649363"/>
            <a:ext cx="3595856" cy="523220"/>
          </a:xfrm>
          <a:prstGeom prst="rect">
            <a:avLst/>
          </a:prstGeom>
          <a:noFill/>
        </p:spPr>
        <p:txBody>
          <a:bodyPr wrap="none" rtlCol="0">
            <a:spAutoFit/>
          </a:bodyPr>
          <a:lstStyle/>
          <a:p>
            <a:pPr algn="ctr"/>
            <a:r>
              <a:rPr lang="zh-CN" altLang="en-US" sz="2800" dirty="0">
                <a:latin typeface="黑体" panose="02010609060101010101" pitchFamily="49" charset="-122"/>
                <a:ea typeface="黑体" panose="02010609060101010101" pitchFamily="49" charset="-122"/>
              </a:rPr>
              <a:t>项目库添加</a:t>
            </a: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编辑项目</a:t>
            </a:r>
          </a:p>
        </p:txBody>
      </p:sp>
    </p:spTree>
    <p:extLst>
      <p:ext uri="{BB962C8B-B14F-4D97-AF65-F5344CB8AC3E}">
        <p14:creationId xmlns:p14="http://schemas.microsoft.com/office/powerpoint/2010/main" val="20555674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B09F942-7F01-4FFB-BD1F-EAD778286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12" y="449848"/>
            <a:ext cx="8937776" cy="5027499"/>
          </a:xfrm>
          <a:prstGeom prst="rect">
            <a:avLst/>
          </a:prstGeom>
          <a:ln>
            <a:solidFill>
              <a:schemeClr val="tx1"/>
            </a:solidFill>
          </a:ln>
        </p:spPr>
      </p:pic>
      <p:sp>
        <p:nvSpPr>
          <p:cNvPr id="11" name="文本框 10">
            <a:extLst>
              <a:ext uri="{FF2B5EF4-FFF2-40B4-BE49-F238E27FC236}">
                <a16:creationId xmlns:a16="http://schemas.microsoft.com/office/drawing/2014/main" id="{A70014BA-66F5-490D-8B83-24FE37E64AF4}"/>
              </a:ext>
            </a:extLst>
          </p:cNvPr>
          <p:cNvSpPr txBox="1"/>
          <p:nvPr/>
        </p:nvSpPr>
        <p:spPr>
          <a:xfrm>
            <a:off x="3761526" y="5649363"/>
            <a:ext cx="1620957" cy="523220"/>
          </a:xfrm>
          <a:prstGeom prst="rect">
            <a:avLst/>
          </a:prstGeom>
          <a:noFill/>
        </p:spPr>
        <p:txBody>
          <a:bodyPr wrap="none" rtlCol="0">
            <a:spAutoFit/>
          </a:bodyPr>
          <a:lstStyle/>
          <a:p>
            <a:pPr algn="ctr"/>
            <a:r>
              <a:rPr lang="zh-CN" altLang="en-US" sz="2800" dirty="0">
                <a:latin typeface="黑体" panose="02010609060101010101" pitchFamily="49" charset="-122"/>
                <a:ea typeface="黑体" panose="02010609060101010101" pitchFamily="49" charset="-122"/>
              </a:rPr>
              <a:t>查看项目</a:t>
            </a:r>
          </a:p>
        </p:txBody>
      </p:sp>
    </p:spTree>
    <p:extLst>
      <p:ext uri="{BB962C8B-B14F-4D97-AF65-F5344CB8AC3E}">
        <p14:creationId xmlns:p14="http://schemas.microsoft.com/office/powerpoint/2010/main" val="14221629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B09F942-7F01-4FFB-BD1F-EAD778286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12" y="449848"/>
            <a:ext cx="8937776" cy="5027499"/>
          </a:xfrm>
          <a:prstGeom prst="rect">
            <a:avLst/>
          </a:prstGeom>
          <a:ln>
            <a:solidFill>
              <a:schemeClr val="tx1"/>
            </a:solidFill>
          </a:ln>
        </p:spPr>
      </p:pic>
      <p:sp>
        <p:nvSpPr>
          <p:cNvPr id="11" name="文本框 10">
            <a:extLst>
              <a:ext uri="{FF2B5EF4-FFF2-40B4-BE49-F238E27FC236}">
                <a16:creationId xmlns:a16="http://schemas.microsoft.com/office/drawing/2014/main" id="{A70014BA-66F5-490D-8B83-24FE37E64AF4}"/>
              </a:ext>
            </a:extLst>
          </p:cNvPr>
          <p:cNvSpPr txBox="1"/>
          <p:nvPr/>
        </p:nvSpPr>
        <p:spPr>
          <a:xfrm>
            <a:off x="3761526" y="5649363"/>
            <a:ext cx="1620957" cy="523220"/>
          </a:xfrm>
          <a:prstGeom prst="rect">
            <a:avLst/>
          </a:prstGeom>
          <a:noFill/>
        </p:spPr>
        <p:txBody>
          <a:bodyPr wrap="none" rtlCol="0">
            <a:spAutoFit/>
          </a:bodyPr>
          <a:lstStyle/>
          <a:p>
            <a:pPr algn="ctr"/>
            <a:r>
              <a:rPr lang="zh-CN" altLang="en-US" sz="2800" dirty="0">
                <a:latin typeface="黑体" panose="02010609060101010101" pitchFamily="49" charset="-122"/>
                <a:ea typeface="黑体" panose="02010609060101010101" pitchFamily="49" charset="-122"/>
              </a:rPr>
              <a:t>审批项目</a:t>
            </a:r>
          </a:p>
        </p:txBody>
      </p:sp>
    </p:spTree>
    <p:extLst>
      <p:ext uri="{BB962C8B-B14F-4D97-AF65-F5344CB8AC3E}">
        <p14:creationId xmlns:p14="http://schemas.microsoft.com/office/powerpoint/2010/main" val="16497859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B09F942-7F01-4FFB-BD1F-EAD778286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12" y="449848"/>
            <a:ext cx="8937776" cy="5027499"/>
          </a:xfrm>
          <a:prstGeom prst="rect">
            <a:avLst/>
          </a:prstGeom>
          <a:ln>
            <a:solidFill>
              <a:schemeClr val="tx1"/>
            </a:solidFill>
          </a:ln>
        </p:spPr>
      </p:pic>
      <p:sp>
        <p:nvSpPr>
          <p:cNvPr id="11" name="文本框 10">
            <a:extLst>
              <a:ext uri="{FF2B5EF4-FFF2-40B4-BE49-F238E27FC236}">
                <a16:creationId xmlns:a16="http://schemas.microsoft.com/office/drawing/2014/main" id="{A70014BA-66F5-490D-8B83-24FE37E64AF4}"/>
              </a:ext>
            </a:extLst>
          </p:cNvPr>
          <p:cNvSpPr txBox="1"/>
          <p:nvPr/>
        </p:nvSpPr>
        <p:spPr>
          <a:xfrm>
            <a:off x="2504775" y="5649363"/>
            <a:ext cx="4134465" cy="523220"/>
          </a:xfrm>
          <a:prstGeom prst="rect">
            <a:avLst/>
          </a:prstGeom>
          <a:noFill/>
        </p:spPr>
        <p:txBody>
          <a:bodyPr wrap="none" rtlCol="0">
            <a:spAutoFit/>
          </a:bodyPr>
          <a:lstStyle/>
          <a:p>
            <a:pPr algn="ctr"/>
            <a:r>
              <a:rPr lang="zh-CN" altLang="en-US" sz="2800" dirty="0">
                <a:latin typeface="黑体" panose="02010609060101010101" pitchFamily="49" charset="-122"/>
                <a:ea typeface="黑体" panose="02010609060101010101" pitchFamily="49" charset="-122"/>
              </a:rPr>
              <a:t>审批项目（已通过状态）</a:t>
            </a:r>
          </a:p>
        </p:txBody>
      </p:sp>
    </p:spTree>
    <p:extLst>
      <p:ext uri="{BB962C8B-B14F-4D97-AF65-F5344CB8AC3E}">
        <p14:creationId xmlns:p14="http://schemas.microsoft.com/office/powerpoint/2010/main" val="3493343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F953593-99D0-479F-BCBE-C1A53DD84E2C}"/>
              </a:ext>
            </a:extLst>
          </p:cNvPr>
          <p:cNvSpPr>
            <a:spLocks noGrp="1"/>
          </p:cNvSpPr>
          <p:nvPr>
            <p:ph type="title"/>
          </p:nvPr>
        </p:nvSpPr>
        <p:spPr/>
        <p:txBody>
          <a:bodyPr/>
          <a:lstStyle/>
          <a:p>
            <a:r>
              <a:rPr lang="zh-CN" altLang="en-US" dirty="0"/>
              <a:t>任务背景</a:t>
            </a:r>
          </a:p>
        </p:txBody>
      </p:sp>
      <p:sp>
        <p:nvSpPr>
          <p:cNvPr id="6" name="内容占位符 5">
            <a:extLst>
              <a:ext uri="{FF2B5EF4-FFF2-40B4-BE49-F238E27FC236}">
                <a16:creationId xmlns:a16="http://schemas.microsoft.com/office/drawing/2014/main" id="{F32E32F6-EE33-4BCC-9F5D-AA4B5B000E9D}"/>
              </a:ext>
            </a:extLst>
          </p:cNvPr>
          <p:cNvSpPr>
            <a:spLocks noGrp="1"/>
          </p:cNvSpPr>
          <p:nvPr>
            <p:ph idx="1"/>
          </p:nvPr>
        </p:nvSpPr>
        <p:spPr>
          <a:xfrm>
            <a:off x="822959" y="1927623"/>
            <a:ext cx="7543801" cy="4452706"/>
          </a:xfrm>
        </p:spPr>
        <p:txBody>
          <a:bodyPr>
            <a:normAutofit/>
          </a:bodyPr>
          <a:lstStyle/>
          <a:p>
            <a:pPr algn="just">
              <a:spcAft>
                <a:spcPts val="0"/>
              </a:spcAft>
              <a:buFont typeface="Wingdings" panose="05000000000000000000" pitchFamily="2" charset="2"/>
              <a:buChar char="Ø"/>
            </a:pPr>
            <a:r>
              <a:rPr lang="en-US" altLang="zh-CN" kern="100" dirty="0">
                <a:latin typeface="黑体" panose="02010609060101010101" pitchFamily="49" charset="-122"/>
                <a:ea typeface="黑体" panose="02010609060101010101" pitchFamily="49" charset="-122"/>
              </a:rPr>
              <a:t>   </a:t>
            </a:r>
            <a:r>
              <a:rPr lang="zh-CN" altLang="en-US" kern="100" dirty="0">
                <a:latin typeface="黑体" panose="02010609060101010101" pitchFamily="49" charset="-122"/>
                <a:ea typeface="黑体" panose="02010609060101010101" pitchFamily="49" charset="-122"/>
              </a:rPr>
              <a:t>该项目是基于四川大学软件学院暑期实训的背景产生的。实训工程师和学员需要一个通用的网络平台来实现相关信息的通知和实训作业（项目文档）的提交，其实现的主要目的有：</a:t>
            </a:r>
          </a:p>
          <a:p>
            <a:pPr lvl="1" algn="just">
              <a:spcAft>
                <a:spcPts val="0"/>
              </a:spcAft>
              <a:buFont typeface="Wingdings" panose="05000000000000000000" pitchFamily="2" charset="2"/>
              <a:buChar char="Ø"/>
            </a:pPr>
            <a:r>
              <a:rPr lang="zh-CN" altLang="en-US" kern="100" dirty="0">
                <a:latin typeface="黑体" panose="02010609060101010101" pitchFamily="49" charset="-122"/>
                <a:ea typeface="黑体" panose="02010609060101010101" pitchFamily="49" charset="-122"/>
              </a:rPr>
              <a:t>（</a:t>
            </a:r>
            <a:r>
              <a:rPr lang="en-US" altLang="zh-CN" kern="100" dirty="0">
                <a:latin typeface="黑体" panose="02010609060101010101" pitchFamily="49" charset="-122"/>
                <a:ea typeface="黑体" panose="02010609060101010101" pitchFamily="49" charset="-122"/>
              </a:rPr>
              <a:t>1</a:t>
            </a:r>
            <a:r>
              <a:rPr lang="zh-CN" altLang="en-US" kern="100" dirty="0">
                <a:latin typeface="黑体" panose="02010609060101010101" pitchFamily="49" charset="-122"/>
                <a:ea typeface="黑体" panose="02010609060101010101" pitchFamily="49" charset="-122"/>
              </a:rPr>
              <a:t>）便于实训工程师对于整体教学进度的把控，以及对于学员项目进展情况的实时了解</a:t>
            </a:r>
          </a:p>
          <a:p>
            <a:pPr lvl="1" algn="just">
              <a:spcAft>
                <a:spcPts val="0"/>
              </a:spcAft>
              <a:buFont typeface="Wingdings" panose="05000000000000000000" pitchFamily="2" charset="2"/>
              <a:buChar char="Ø"/>
            </a:pPr>
            <a:r>
              <a:rPr lang="zh-CN" altLang="en-US" kern="100" dirty="0">
                <a:latin typeface="黑体" panose="02010609060101010101" pitchFamily="49" charset="-122"/>
                <a:ea typeface="黑体" panose="02010609060101010101" pitchFamily="49" charset="-122"/>
              </a:rPr>
              <a:t>（</a:t>
            </a:r>
            <a:r>
              <a:rPr lang="en-US" altLang="zh-CN" kern="100" dirty="0">
                <a:latin typeface="黑体" panose="02010609060101010101" pitchFamily="49" charset="-122"/>
                <a:ea typeface="黑体" panose="02010609060101010101" pitchFamily="49" charset="-122"/>
              </a:rPr>
              <a:t>2</a:t>
            </a:r>
            <a:r>
              <a:rPr lang="zh-CN" altLang="en-US" kern="100" dirty="0">
                <a:latin typeface="黑体" panose="02010609060101010101" pitchFamily="49" charset="-122"/>
                <a:ea typeface="黑体" panose="02010609060101010101" pitchFamily="49" charset="-122"/>
              </a:rPr>
              <a:t>）便于同一项目组的同学共同维护和推进项目</a:t>
            </a:r>
          </a:p>
          <a:p>
            <a:pPr lvl="1" algn="just">
              <a:spcAft>
                <a:spcPts val="0"/>
              </a:spcAft>
              <a:buFont typeface="Wingdings" panose="05000000000000000000" pitchFamily="2" charset="2"/>
              <a:buChar char="Ø"/>
            </a:pPr>
            <a:r>
              <a:rPr lang="zh-CN" altLang="en-US" kern="100" dirty="0">
                <a:latin typeface="黑体" panose="02010609060101010101" pitchFamily="49" charset="-122"/>
                <a:ea typeface="黑体" panose="02010609060101010101" pitchFamily="49" charset="-122"/>
              </a:rPr>
              <a:t>（</a:t>
            </a:r>
            <a:r>
              <a:rPr lang="en-US" altLang="zh-CN" kern="100" dirty="0">
                <a:latin typeface="黑体" panose="02010609060101010101" pitchFamily="49" charset="-122"/>
                <a:ea typeface="黑体" panose="02010609060101010101" pitchFamily="49" charset="-122"/>
              </a:rPr>
              <a:t>3</a:t>
            </a:r>
            <a:r>
              <a:rPr lang="zh-CN" altLang="en-US" kern="100" dirty="0">
                <a:latin typeface="黑体" panose="02010609060101010101" pitchFamily="49" charset="-122"/>
                <a:ea typeface="黑体" panose="02010609060101010101" pitchFamily="49" charset="-122"/>
              </a:rPr>
              <a:t>）用于展示教学计划，项目相关文档等，在整个实训过程中具有公示栏作用。</a:t>
            </a:r>
          </a:p>
          <a:p>
            <a:pPr algn="just">
              <a:spcAft>
                <a:spcPts val="0"/>
              </a:spcAft>
              <a:buFont typeface="Wingdings" panose="05000000000000000000" pitchFamily="2" charset="2"/>
              <a:buChar char="Ø"/>
            </a:pPr>
            <a:r>
              <a:rPr lang="zh-CN" altLang="en-US" kern="100" dirty="0">
                <a:latin typeface="黑体" panose="02010609060101010101" pitchFamily="49" charset="-122"/>
                <a:ea typeface="黑体" panose="02010609060101010101" pitchFamily="49" charset="-122"/>
              </a:rPr>
              <a:t>   此外，在实训结束以后，该系统还具有：</a:t>
            </a:r>
          </a:p>
          <a:p>
            <a:pPr lvl="1" algn="just">
              <a:spcAft>
                <a:spcPts val="0"/>
              </a:spcAft>
              <a:buFont typeface="Wingdings" panose="05000000000000000000" pitchFamily="2" charset="2"/>
              <a:buChar char="Ø"/>
            </a:pPr>
            <a:r>
              <a:rPr lang="zh-CN" altLang="en-US" kern="100" dirty="0">
                <a:latin typeface="黑体" panose="02010609060101010101" pitchFamily="49" charset="-122"/>
                <a:ea typeface="黑体" panose="02010609060101010101" pitchFamily="49" charset="-122"/>
              </a:rPr>
              <a:t>（</a:t>
            </a:r>
            <a:r>
              <a:rPr lang="en-US" altLang="zh-CN" kern="100" dirty="0">
                <a:latin typeface="黑体" panose="02010609060101010101" pitchFamily="49" charset="-122"/>
                <a:ea typeface="黑体" panose="02010609060101010101" pitchFamily="49" charset="-122"/>
              </a:rPr>
              <a:t>1</a:t>
            </a:r>
            <a:r>
              <a:rPr lang="zh-CN" altLang="en-US" kern="100" dirty="0">
                <a:latin typeface="黑体" panose="02010609060101010101" pitchFamily="49" charset="-122"/>
                <a:ea typeface="黑体" panose="02010609060101010101" pitchFamily="49" charset="-122"/>
              </a:rPr>
              <a:t>）通过每一小组的文档得分，可以计算学员的实训分数</a:t>
            </a:r>
          </a:p>
          <a:p>
            <a:pPr lvl="1" algn="just">
              <a:spcAft>
                <a:spcPts val="0"/>
              </a:spcAft>
              <a:buFont typeface="Wingdings" panose="05000000000000000000" pitchFamily="2" charset="2"/>
              <a:buChar char="Ø"/>
            </a:pPr>
            <a:r>
              <a:rPr lang="zh-CN" altLang="en-US" kern="100" dirty="0">
                <a:latin typeface="黑体" panose="02010609060101010101" pitchFamily="49" charset="-122"/>
                <a:ea typeface="黑体" panose="02010609060101010101" pitchFamily="49" charset="-122"/>
              </a:rPr>
              <a:t>（</a:t>
            </a:r>
            <a:r>
              <a:rPr lang="en-US" altLang="zh-CN" kern="100" dirty="0">
                <a:latin typeface="黑体" panose="02010609060101010101" pitchFamily="49" charset="-122"/>
                <a:ea typeface="黑体" panose="02010609060101010101" pitchFamily="49" charset="-122"/>
              </a:rPr>
              <a:t>2</a:t>
            </a:r>
            <a:r>
              <a:rPr lang="zh-CN" altLang="en-US" kern="100" dirty="0">
                <a:latin typeface="黑体" panose="02010609060101010101" pitchFamily="49" charset="-122"/>
                <a:ea typeface="黑体" panose="02010609060101010101" pitchFamily="49" charset="-122"/>
              </a:rPr>
              <a:t>）教学计划制定者可以通过此系统了解教学计划的合理性</a:t>
            </a:r>
          </a:p>
          <a:p>
            <a:pPr lvl="1" algn="just">
              <a:spcAft>
                <a:spcPts val="0"/>
              </a:spcAft>
              <a:buFont typeface="Wingdings" panose="05000000000000000000" pitchFamily="2" charset="2"/>
              <a:buChar char="Ø"/>
            </a:pPr>
            <a:r>
              <a:rPr lang="zh-CN" altLang="en-US" kern="100" dirty="0">
                <a:latin typeface="黑体" panose="02010609060101010101" pitchFamily="49" charset="-122"/>
                <a:ea typeface="黑体" panose="02010609060101010101" pitchFamily="49" charset="-122"/>
              </a:rPr>
              <a:t>（</a:t>
            </a:r>
            <a:r>
              <a:rPr lang="en-US" altLang="zh-CN" kern="100" dirty="0">
                <a:latin typeface="黑体" panose="02010609060101010101" pitchFamily="49" charset="-122"/>
                <a:ea typeface="黑体" panose="02010609060101010101" pitchFamily="49" charset="-122"/>
              </a:rPr>
              <a:t>3</a:t>
            </a:r>
            <a:r>
              <a:rPr lang="zh-CN" altLang="en-US" kern="100" dirty="0">
                <a:latin typeface="黑体" panose="02010609060101010101" pitchFamily="49" charset="-122"/>
                <a:ea typeface="黑体" panose="02010609060101010101" pitchFamily="49" charset="-122"/>
              </a:rPr>
              <a:t>）实训策划者可以通过此系统了解学员的学习情况，实训效果</a:t>
            </a:r>
          </a:p>
          <a:p>
            <a:pPr lvl="1" algn="just">
              <a:spcAft>
                <a:spcPts val="0"/>
              </a:spcAft>
              <a:buFont typeface="Wingdings" panose="05000000000000000000" pitchFamily="2" charset="2"/>
              <a:buChar char="Ø"/>
            </a:pPr>
            <a:r>
              <a:rPr lang="zh-CN" altLang="en-US" kern="100" dirty="0">
                <a:latin typeface="黑体" panose="02010609060101010101" pitchFamily="49" charset="-122"/>
                <a:ea typeface="黑体" panose="02010609060101010101" pitchFamily="49" charset="-122"/>
              </a:rPr>
              <a:t>等意义。</a:t>
            </a:r>
          </a:p>
        </p:txBody>
      </p:sp>
      <p:sp>
        <p:nvSpPr>
          <p:cNvPr id="7" name="灯片编号占位符 6">
            <a:extLst>
              <a:ext uri="{FF2B5EF4-FFF2-40B4-BE49-F238E27FC236}">
                <a16:creationId xmlns:a16="http://schemas.microsoft.com/office/drawing/2014/main" id="{57196B0D-2833-4033-9005-0D2788918808}"/>
              </a:ext>
            </a:extLst>
          </p:cNvPr>
          <p:cNvSpPr>
            <a:spLocks noGrp="1"/>
          </p:cNvSpPr>
          <p:nvPr>
            <p:ph type="sldNum" sz="quarter" idx="12"/>
          </p:nvPr>
        </p:nvSpPr>
        <p:spPr/>
        <p:txBody>
          <a:bodyPr/>
          <a:lstStyle/>
          <a:p>
            <a:fld id="{0C93CCE4-95A6-4709-9EAB-7612242B89DD}" type="slidenum">
              <a:rPr lang="zh-CN" altLang="en-US" smtClean="0"/>
              <a:t>3</a:t>
            </a:fld>
            <a:endParaRPr lang="zh-CN" altLang="en-US"/>
          </a:p>
        </p:txBody>
      </p:sp>
    </p:spTree>
    <p:extLst>
      <p:ext uri="{BB962C8B-B14F-4D97-AF65-F5344CB8AC3E}">
        <p14:creationId xmlns:p14="http://schemas.microsoft.com/office/powerpoint/2010/main" val="3362947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B09F942-7F01-4FFB-BD1F-EAD778286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12" y="449848"/>
            <a:ext cx="8937776" cy="5027499"/>
          </a:xfrm>
          <a:prstGeom prst="rect">
            <a:avLst/>
          </a:prstGeom>
          <a:ln>
            <a:solidFill>
              <a:schemeClr val="tx1"/>
            </a:solidFill>
          </a:ln>
        </p:spPr>
      </p:pic>
      <p:sp>
        <p:nvSpPr>
          <p:cNvPr id="11" name="文本框 10">
            <a:extLst>
              <a:ext uri="{FF2B5EF4-FFF2-40B4-BE49-F238E27FC236}">
                <a16:creationId xmlns:a16="http://schemas.microsoft.com/office/drawing/2014/main" id="{A70014BA-66F5-490D-8B83-24FE37E64AF4}"/>
              </a:ext>
            </a:extLst>
          </p:cNvPr>
          <p:cNvSpPr txBox="1"/>
          <p:nvPr/>
        </p:nvSpPr>
        <p:spPr>
          <a:xfrm>
            <a:off x="3761527" y="5649363"/>
            <a:ext cx="1620957" cy="523220"/>
          </a:xfrm>
          <a:prstGeom prst="rect">
            <a:avLst/>
          </a:prstGeom>
          <a:noFill/>
        </p:spPr>
        <p:txBody>
          <a:bodyPr wrap="none" rtlCol="0">
            <a:spAutoFit/>
          </a:bodyPr>
          <a:lstStyle/>
          <a:p>
            <a:pPr algn="ctr"/>
            <a:r>
              <a:rPr lang="zh-CN" altLang="en-US" sz="2800" dirty="0">
                <a:latin typeface="黑体" panose="02010609060101010101" pitchFamily="49" charset="-122"/>
                <a:ea typeface="黑体" panose="02010609060101010101" pitchFamily="49" charset="-122"/>
              </a:rPr>
              <a:t>删除项目</a:t>
            </a:r>
          </a:p>
        </p:txBody>
      </p:sp>
    </p:spTree>
    <p:extLst>
      <p:ext uri="{BB962C8B-B14F-4D97-AF65-F5344CB8AC3E}">
        <p14:creationId xmlns:p14="http://schemas.microsoft.com/office/powerpoint/2010/main" val="32948435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7FDEDC-B2EA-49FC-89B6-9A93E733A995}"/>
              </a:ext>
            </a:extLst>
          </p:cNvPr>
          <p:cNvSpPr>
            <a:spLocks noGrp="1"/>
          </p:cNvSpPr>
          <p:nvPr>
            <p:ph type="title"/>
          </p:nvPr>
        </p:nvSpPr>
        <p:spPr/>
        <p:txBody>
          <a:bodyPr/>
          <a:lstStyle/>
          <a:p>
            <a:r>
              <a:rPr lang="zh-CN" altLang="en-US" dirty="0"/>
              <a:t>功能模块</a:t>
            </a:r>
          </a:p>
        </p:txBody>
      </p:sp>
      <p:graphicFrame>
        <p:nvGraphicFramePr>
          <p:cNvPr id="4" name="内容占位符 3">
            <a:extLst>
              <a:ext uri="{FF2B5EF4-FFF2-40B4-BE49-F238E27FC236}">
                <a16:creationId xmlns:a16="http://schemas.microsoft.com/office/drawing/2014/main" id="{58EB25CB-5CBC-4BEE-B4A0-C869D47F6691}"/>
              </a:ext>
            </a:extLst>
          </p:cNvPr>
          <p:cNvGraphicFramePr>
            <a:graphicFrameLocks noGrp="1"/>
          </p:cNvGraphicFramePr>
          <p:nvPr>
            <p:ph idx="1"/>
            <p:extLst>
              <p:ext uri="{D42A27DB-BD31-4B8C-83A1-F6EECF244321}">
                <p14:modId xmlns:p14="http://schemas.microsoft.com/office/powerpoint/2010/main" val="2086611496"/>
              </p:ext>
            </p:extLst>
          </p:nvPr>
        </p:nvGraphicFramePr>
        <p:xfrm>
          <a:off x="900752" y="1955497"/>
          <a:ext cx="7466008" cy="4206240"/>
        </p:xfrm>
        <a:graphic>
          <a:graphicData uri="http://schemas.openxmlformats.org/drawingml/2006/table">
            <a:tbl>
              <a:tblPr firstCol="1">
                <a:tableStyleId>{5C22544A-7EE6-4342-B048-85BDC9FD1C3A}</a:tableStyleId>
              </a:tblPr>
              <a:tblGrid>
                <a:gridCol w="2688856">
                  <a:extLst>
                    <a:ext uri="{9D8B030D-6E8A-4147-A177-3AD203B41FA5}">
                      <a16:colId xmlns:a16="http://schemas.microsoft.com/office/drawing/2014/main" val="2754567243"/>
                    </a:ext>
                  </a:extLst>
                </a:gridCol>
                <a:gridCol w="4777152">
                  <a:extLst>
                    <a:ext uri="{9D8B030D-6E8A-4147-A177-3AD203B41FA5}">
                      <a16:colId xmlns:a16="http://schemas.microsoft.com/office/drawing/2014/main" val="2762115839"/>
                    </a:ext>
                  </a:extLst>
                </a:gridCol>
              </a:tblGrid>
              <a:tr h="240727">
                <a:tc rowSpan="4">
                  <a:txBody>
                    <a:bodyPr/>
                    <a:lstStyle/>
                    <a:p>
                      <a:pPr algn="ctr" fontAlgn="ctr">
                        <a:spcAft>
                          <a:spcPts val="0"/>
                        </a:spcAft>
                      </a:pPr>
                      <a:r>
                        <a:rPr lang="zh-CN" sz="1600" kern="100" dirty="0">
                          <a:effectLst/>
                          <a:latin typeface="微软雅黑" panose="020B0503020204020204" pitchFamily="34" charset="-122"/>
                          <a:ea typeface="微软雅黑" panose="020B0503020204020204" pitchFamily="34" charset="-122"/>
                        </a:rPr>
                        <a:t>项目库管理</a:t>
                      </a:r>
                      <a:endParaRPr lang="zh-CN" sz="1600" b="1" kern="100" dirty="0">
                        <a:effectLst/>
                        <a:latin typeface="微软雅黑" panose="020B0503020204020204" pitchFamily="34" charset="-122"/>
                        <a:ea typeface="微软雅黑" panose="020B0503020204020204" pitchFamily="34" charset="-122"/>
                        <a:cs typeface="Arial" panose="020B0604020202020204" pitchFamily="34" charset="0"/>
                      </a:endParaRPr>
                    </a:p>
                  </a:txBody>
                  <a:tcPr marL="9525" marR="9525" marT="9525" marB="9525" anchor="ctr">
                    <a:solidFill>
                      <a:schemeClr val="bg1">
                        <a:lumMod val="65000"/>
                      </a:schemeClr>
                    </a:solidFill>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项目库展示</a:t>
                      </a:r>
                    </a:p>
                  </a:txBody>
                  <a:tcPr marL="9525" marR="9525" marT="9525" marB="9525" anchor="ctr">
                    <a:solidFill>
                      <a:schemeClr val="bg1">
                        <a:lumMod val="65000"/>
                      </a:schemeClr>
                    </a:solidFill>
                  </a:tcPr>
                </a:tc>
                <a:extLst>
                  <a:ext uri="{0D108BD9-81ED-4DB2-BD59-A6C34878D82A}">
                    <a16:rowId xmlns:a16="http://schemas.microsoft.com/office/drawing/2014/main" val="203741797"/>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项目添加</a:t>
                      </a:r>
                    </a:p>
                  </a:txBody>
                  <a:tcPr marL="9525" marR="9525" marT="9525" marB="9525" anchor="ctr">
                    <a:solidFill>
                      <a:schemeClr val="bg1">
                        <a:lumMod val="65000"/>
                      </a:schemeClr>
                    </a:solidFill>
                  </a:tcPr>
                </a:tc>
                <a:extLst>
                  <a:ext uri="{0D108BD9-81ED-4DB2-BD59-A6C34878D82A}">
                    <a16:rowId xmlns:a16="http://schemas.microsoft.com/office/drawing/2014/main" val="4178351198"/>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项目审批</a:t>
                      </a:r>
                    </a:p>
                  </a:txBody>
                  <a:tcPr marL="9525" marR="9525" marT="9525" marB="9525" anchor="ctr">
                    <a:solidFill>
                      <a:schemeClr val="bg1">
                        <a:lumMod val="65000"/>
                      </a:schemeClr>
                    </a:solidFill>
                  </a:tcPr>
                </a:tc>
                <a:extLst>
                  <a:ext uri="{0D108BD9-81ED-4DB2-BD59-A6C34878D82A}">
                    <a16:rowId xmlns:a16="http://schemas.microsoft.com/office/drawing/2014/main" val="4156830680"/>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项目库管理</a:t>
                      </a:r>
                    </a:p>
                  </a:txBody>
                  <a:tcPr marL="9525" marR="9525" marT="9525" marB="9525" anchor="ctr">
                    <a:solidFill>
                      <a:schemeClr val="bg1">
                        <a:lumMod val="65000"/>
                      </a:schemeClr>
                    </a:solidFill>
                  </a:tcPr>
                </a:tc>
                <a:extLst>
                  <a:ext uri="{0D108BD9-81ED-4DB2-BD59-A6C34878D82A}">
                    <a16:rowId xmlns:a16="http://schemas.microsoft.com/office/drawing/2014/main" val="914306041"/>
                  </a:ext>
                </a:extLst>
              </a:tr>
              <a:tr h="240727">
                <a:tc rowSpan="2">
                  <a:txBody>
                    <a:bodyPr/>
                    <a:lstStyle/>
                    <a:p>
                      <a:pPr algn="ctr" fontAlgn="ctr">
                        <a:spcAft>
                          <a:spcPts val="0"/>
                        </a:spcAft>
                      </a:pPr>
                      <a:r>
                        <a:rPr lang="zh-CN" sz="1600" kern="100" dirty="0">
                          <a:effectLst/>
                          <a:latin typeface="微软雅黑" panose="020B0503020204020204" pitchFamily="34" charset="-122"/>
                          <a:ea typeface="微软雅黑" panose="020B0503020204020204" pitchFamily="34" charset="-122"/>
                        </a:rPr>
                        <a:t>文档库管理</a:t>
                      </a:r>
                      <a:endParaRPr lang="zh-CN" sz="1600" b="1" kern="100" dirty="0">
                        <a:effectLst/>
                        <a:latin typeface="微软雅黑" panose="020B0503020204020204" pitchFamily="34" charset="-122"/>
                        <a:ea typeface="微软雅黑" panose="020B0503020204020204" pitchFamily="34" charset="-122"/>
                        <a:cs typeface="Arial" panose="020B0604020202020204" pitchFamily="34" charset="0"/>
                      </a:endParaRPr>
                    </a:p>
                  </a:txBody>
                  <a:tcPr marL="9525" marR="9525" marT="9525" marB="9525" anchor="ct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文档库展示</a:t>
                      </a:r>
                    </a:p>
                  </a:txBody>
                  <a:tcPr marL="9525" marR="9525" marT="9525" marB="9525" anchor="ctr"/>
                </a:tc>
                <a:extLst>
                  <a:ext uri="{0D108BD9-81ED-4DB2-BD59-A6C34878D82A}">
                    <a16:rowId xmlns:a16="http://schemas.microsoft.com/office/drawing/2014/main" val="1427562950"/>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文档添加</a:t>
                      </a:r>
                    </a:p>
                  </a:txBody>
                  <a:tcPr marL="9525" marR="9525" marT="9525" marB="9525" anchor="ctr"/>
                </a:tc>
                <a:extLst>
                  <a:ext uri="{0D108BD9-81ED-4DB2-BD59-A6C34878D82A}">
                    <a16:rowId xmlns:a16="http://schemas.microsoft.com/office/drawing/2014/main" val="4287248822"/>
                  </a:ext>
                </a:extLst>
              </a:tr>
              <a:tr h="240727">
                <a:tc rowSpan="5">
                  <a:txBody>
                    <a:bodyPr/>
                    <a:lstStyle/>
                    <a:p>
                      <a:pPr algn="ctr" fontAlgn="ctr">
                        <a:spcAft>
                          <a:spcPts val="0"/>
                        </a:spcAft>
                      </a:pPr>
                      <a:r>
                        <a:rPr lang="zh-CN" sz="1600" kern="100" dirty="0">
                          <a:effectLst/>
                          <a:latin typeface="微软雅黑" panose="020B0503020204020204" pitchFamily="34" charset="-122"/>
                          <a:ea typeface="微软雅黑" panose="020B0503020204020204" pitchFamily="34" charset="-122"/>
                        </a:rPr>
                        <a:t>学员、班级管理</a:t>
                      </a:r>
                      <a:endParaRPr lang="zh-CN" sz="1600" b="1" kern="100" dirty="0">
                        <a:effectLst/>
                        <a:latin typeface="微软雅黑" panose="020B0503020204020204" pitchFamily="34" charset="-122"/>
                        <a:ea typeface="微软雅黑" panose="020B0503020204020204" pitchFamily="34" charset="-122"/>
                        <a:cs typeface="Arial" panose="020B0604020202020204" pitchFamily="34" charset="0"/>
                      </a:endParaRPr>
                    </a:p>
                  </a:txBody>
                  <a:tcPr marL="9525" marR="9525" marT="9525" marB="9525" anchor="ctr">
                    <a:solidFill>
                      <a:schemeClr val="bg1">
                        <a:lumMod val="65000"/>
                      </a:schemeClr>
                    </a:solidFill>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录入学员</a:t>
                      </a:r>
                      <a:r>
                        <a:rPr lang="en-US" sz="1600" kern="100" dirty="0">
                          <a:effectLst/>
                          <a:latin typeface="黑体" panose="02010609060101010101" pitchFamily="49" charset="-122"/>
                          <a:ea typeface="黑体" panose="02010609060101010101" pitchFamily="49" charset="-122"/>
                        </a:rPr>
                        <a:t>(</a:t>
                      </a:r>
                      <a:r>
                        <a:rPr lang="zh-CN" sz="1600" kern="100" dirty="0">
                          <a:effectLst/>
                          <a:latin typeface="黑体" panose="02010609060101010101" pitchFamily="49" charset="-122"/>
                          <a:ea typeface="黑体" panose="02010609060101010101" pitchFamily="49" charset="-122"/>
                        </a:rPr>
                        <a:t>批量、单个</a:t>
                      </a:r>
                      <a:r>
                        <a:rPr lang="en-US" sz="1600" kern="100" dirty="0">
                          <a:effectLst/>
                          <a:latin typeface="黑体" panose="02010609060101010101" pitchFamily="49" charset="-122"/>
                          <a:ea typeface="黑体" panose="02010609060101010101" pitchFamily="49" charset="-122"/>
                        </a:rPr>
                        <a:t>)</a:t>
                      </a:r>
                      <a:endParaRPr lang="zh-CN" sz="1600" kern="100" dirty="0">
                        <a:effectLst/>
                        <a:latin typeface="黑体" panose="02010609060101010101" pitchFamily="49" charset="-122"/>
                        <a:ea typeface="黑体" panose="02010609060101010101" pitchFamily="49" charset="-122"/>
                      </a:endParaRPr>
                    </a:p>
                  </a:txBody>
                  <a:tcPr marL="9525" marR="9525" marT="9525" marB="9525" anchor="ctr">
                    <a:solidFill>
                      <a:schemeClr val="bg1">
                        <a:lumMod val="65000"/>
                      </a:schemeClr>
                    </a:solidFill>
                  </a:tcPr>
                </a:tc>
                <a:extLst>
                  <a:ext uri="{0D108BD9-81ED-4DB2-BD59-A6C34878D82A}">
                    <a16:rowId xmlns:a16="http://schemas.microsoft.com/office/drawing/2014/main" val="167075776"/>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班级管理</a:t>
                      </a:r>
                      <a:r>
                        <a:rPr lang="en-US" sz="1600" kern="100" dirty="0">
                          <a:effectLst/>
                          <a:latin typeface="黑体" panose="02010609060101010101" pitchFamily="49" charset="-122"/>
                          <a:ea typeface="黑体" panose="02010609060101010101" pitchFamily="49" charset="-122"/>
                        </a:rPr>
                        <a:t>(</a:t>
                      </a:r>
                      <a:r>
                        <a:rPr lang="zh-CN" sz="1600" kern="100" dirty="0">
                          <a:effectLst/>
                          <a:latin typeface="黑体" panose="02010609060101010101" pitchFamily="49" charset="-122"/>
                          <a:ea typeface="黑体" panose="02010609060101010101" pitchFamily="49" charset="-122"/>
                        </a:rPr>
                        <a:t>增删改查</a:t>
                      </a:r>
                      <a:r>
                        <a:rPr lang="en-US" sz="1600" kern="100" dirty="0">
                          <a:effectLst/>
                          <a:latin typeface="黑体" panose="02010609060101010101" pitchFamily="49" charset="-122"/>
                          <a:ea typeface="黑体" panose="02010609060101010101" pitchFamily="49" charset="-122"/>
                        </a:rPr>
                        <a:t>)</a:t>
                      </a:r>
                      <a:endParaRPr lang="zh-CN" sz="1600" kern="100" dirty="0">
                        <a:effectLst/>
                        <a:latin typeface="黑体" panose="02010609060101010101" pitchFamily="49" charset="-122"/>
                        <a:ea typeface="黑体" panose="02010609060101010101" pitchFamily="49" charset="-122"/>
                      </a:endParaRPr>
                    </a:p>
                  </a:txBody>
                  <a:tcPr marL="9525" marR="9525" marT="9525" marB="9525" anchor="ctr">
                    <a:solidFill>
                      <a:schemeClr val="bg1">
                        <a:lumMod val="65000"/>
                      </a:schemeClr>
                    </a:solidFill>
                  </a:tcPr>
                </a:tc>
                <a:extLst>
                  <a:ext uri="{0D108BD9-81ED-4DB2-BD59-A6C34878D82A}">
                    <a16:rowId xmlns:a16="http://schemas.microsoft.com/office/drawing/2014/main" val="2821554691"/>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学员分班</a:t>
                      </a:r>
                    </a:p>
                  </a:txBody>
                  <a:tcPr marL="9525" marR="9525" marT="9525" marB="9525" anchor="ctr">
                    <a:solidFill>
                      <a:schemeClr val="bg1">
                        <a:lumMod val="65000"/>
                      </a:schemeClr>
                    </a:solidFill>
                  </a:tcPr>
                </a:tc>
                <a:extLst>
                  <a:ext uri="{0D108BD9-81ED-4DB2-BD59-A6C34878D82A}">
                    <a16:rowId xmlns:a16="http://schemas.microsoft.com/office/drawing/2014/main" val="1875089941"/>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班级学员分组</a:t>
                      </a:r>
                    </a:p>
                  </a:txBody>
                  <a:tcPr marL="9525" marR="9525" marT="9525" marB="9525" anchor="ctr">
                    <a:solidFill>
                      <a:schemeClr val="bg1">
                        <a:lumMod val="65000"/>
                      </a:schemeClr>
                    </a:solidFill>
                  </a:tcPr>
                </a:tc>
                <a:extLst>
                  <a:ext uri="{0D108BD9-81ED-4DB2-BD59-A6C34878D82A}">
                    <a16:rowId xmlns:a16="http://schemas.microsoft.com/office/drawing/2014/main" val="4259582985"/>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学员生成登录帐号</a:t>
                      </a:r>
                    </a:p>
                  </a:txBody>
                  <a:tcPr marL="9525" marR="9525" marT="9525" marB="9525" anchor="ctr">
                    <a:solidFill>
                      <a:schemeClr val="bg1">
                        <a:lumMod val="65000"/>
                      </a:schemeClr>
                    </a:solidFill>
                  </a:tcPr>
                </a:tc>
                <a:extLst>
                  <a:ext uri="{0D108BD9-81ED-4DB2-BD59-A6C34878D82A}">
                    <a16:rowId xmlns:a16="http://schemas.microsoft.com/office/drawing/2014/main" val="234194382"/>
                  </a:ext>
                </a:extLst>
              </a:tr>
              <a:tr h="240727">
                <a:tc rowSpan="3">
                  <a:txBody>
                    <a:bodyPr/>
                    <a:lstStyle/>
                    <a:p>
                      <a:pPr algn="ctr" fontAlgn="ctr">
                        <a:spcAft>
                          <a:spcPts val="0"/>
                        </a:spcAft>
                      </a:pPr>
                      <a:r>
                        <a:rPr lang="zh-CN" sz="1600" kern="100" dirty="0">
                          <a:effectLst/>
                          <a:latin typeface="微软雅黑" panose="020B0503020204020204" pitchFamily="34" charset="-122"/>
                          <a:ea typeface="微软雅黑" panose="020B0503020204020204" pitchFamily="34" charset="-122"/>
                        </a:rPr>
                        <a:t>工程师核心</a:t>
                      </a:r>
                      <a:endParaRPr lang="zh-CN" sz="1600" b="1" kern="100" dirty="0">
                        <a:effectLst/>
                        <a:latin typeface="微软雅黑" panose="020B0503020204020204" pitchFamily="34" charset="-122"/>
                        <a:ea typeface="微软雅黑" panose="020B0503020204020204" pitchFamily="34" charset="-122"/>
                        <a:cs typeface="Arial" panose="020B0604020202020204" pitchFamily="34" charset="0"/>
                      </a:endParaRPr>
                    </a:p>
                  </a:txBody>
                  <a:tcPr marL="9525" marR="9525" marT="9525" marB="9525" anchor="ctr">
                    <a:solidFill>
                      <a:srgbClr val="E48312"/>
                    </a:solidFill>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查看、创建、删除教学计划</a:t>
                      </a:r>
                    </a:p>
                  </a:txBody>
                  <a:tcPr marL="9525" marR="9525" marT="9525" marB="9525" anchor="ctr">
                    <a:solidFill>
                      <a:schemeClr val="bg1">
                        <a:lumMod val="65000"/>
                      </a:schemeClr>
                    </a:solidFill>
                  </a:tcPr>
                </a:tc>
                <a:extLst>
                  <a:ext uri="{0D108BD9-81ED-4DB2-BD59-A6C34878D82A}">
                    <a16:rowId xmlns:a16="http://schemas.microsoft.com/office/drawing/2014/main" val="3212847536"/>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添加任务、制定时间</a:t>
                      </a:r>
                    </a:p>
                  </a:txBody>
                  <a:tcPr marL="9525" marR="9525" marT="9525" marB="9525" anchor="ctr">
                    <a:solidFill>
                      <a:schemeClr val="bg1">
                        <a:lumMod val="65000"/>
                      </a:schemeClr>
                    </a:solidFill>
                  </a:tcPr>
                </a:tc>
                <a:extLst>
                  <a:ext uri="{0D108BD9-81ED-4DB2-BD59-A6C34878D82A}">
                    <a16:rowId xmlns:a16="http://schemas.microsoft.com/office/drawing/2014/main" val="1547508912"/>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学员文档评分</a:t>
                      </a:r>
                    </a:p>
                  </a:txBody>
                  <a:tcPr marL="9525" marR="9525" marT="9525" marB="9525" anchor="ctr">
                    <a:solidFill>
                      <a:srgbClr val="FAEDE7"/>
                    </a:solidFill>
                  </a:tcPr>
                </a:tc>
                <a:extLst>
                  <a:ext uri="{0D108BD9-81ED-4DB2-BD59-A6C34878D82A}">
                    <a16:rowId xmlns:a16="http://schemas.microsoft.com/office/drawing/2014/main" val="2826318598"/>
                  </a:ext>
                </a:extLst>
              </a:tr>
              <a:tr h="240727">
                <a:tc rowSpan="2">
                  <a:txBody>
                    <a:bodyPr/>
                    <a:lstStyle/>
                    <a:p>
                      <a:pPr algn="ctr" fontAlgn="ctr">
                        <a:spcAft>
                          <a:spcPts val="0"/>
                        </a:spcAft>
                      </a:pPr>
                      <a:r>
                        <a:rPr lang="zh-CN" sz="1600" kern="100" dirty="0">
                          <a:effectLst/>
                          <a:latin typeface="微软雅黑" panose="020B0503020204020204" pitchFamily="34" charset="-122"/>
                          <a:ea typeface="微软雅黑" panose="020B0503020204020204" pitchFamily="34" charset="-122"/>
                        </a:rPr>
                        <a:t>学员核心</a:t>
                      </a:r>
                      <a:endParaRPr lang="zh-CN" sz="1600" b="1" kern="100" dirty="0">
                        <a:effectLst/>
                        <a:latin typeface="微软雅黑" panose="020B0503020204020204" pitchFamily="34" charset="-122"/>
                        <a:ea typeface="微软雅黑" panose="020B0503020204020204" pitchFamily="34" charset="-122"/>
                        <a:cs typeface="Arial" panose="020B0604020202020204" pitchFamily="34" charset="0"/>
                      </a:endParaRPr>
                    </a:p>
                  </a:txBody>
                  <a:tcPr marL="9525" marR="9525" marT="9525" marB="9525" anchor="ctr">
                    <a:solidFill>
                      <a:srgbClr val="E48312"/>
                    </a:solidFill>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查看教学计划、完成情况</a:t>
                      </a:r>
                    </a:p>
                  </a:txBody>
                  <a:tcPr marL="9525" marR="9525" marT="9525" marB="9525" anchor="ctr">
                    <a:solidFill>
                      <a:schemeClr val="bg1">
                        <a:lumMod val="65000"/>
                      </a:schemeClr>
                    </a:solidFill>
                  </a:tcPr>
                </a:tc>
                <a:extLst>
                  <a:ext uri="{0D108BD9-81ED-4DB2-BD59-A6C34878D82A}">
                    <a16:rowId xmlns:a16="http://schemas.microsoft.com/office/drawing/2014/main" val="378777006"/>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提交任务结果、上传文件</a:t>
                      </a:r>
                    </a:p>
                  </a:txBody>
                  <a:tcPr marL="9525" marR="9525" marT="9525" marB="9525" anchor="ctr">
                    <a:solidFill>
                      <a:srgbClr val="FAEDE7"/>
                    </a:solidFill>
                  </a:tcPr>
                </a:tc>
                <a:extLst>
                  <a:ext uri="{0D108BD9-81ED-4DB2-BD59-A6C34878D82A}">
                    <a16:rowId xmlns:a16="http://schemas.microsoft.com/office/drawing/2014/main" val="2999268594"/>
                  </a:ext>
                </a:extLst>
              </a:tr>
            </a:tbl>
          </a:graphicData>
        </a:graphic>
      </p:graphicFrame>
      <p:sp>
        <p:nvSpPr>
          <p:cNvPr id="5" name="灯片编号占位符 4">
            <a:extLst>
              <a:ext uri="{FF2B5EF4-FFF2-40B4-BE49-F238E27FC236}">
                <a16:creationId xmlns:a16="http://schemas.microsoft.com/office/drawing/2014/main" id="{562BD26A-6BA3-46C2-A4D6-8FA2362D97B4}"/>
              </a:ext>
            </a:extLst>
          </p:cNvPr>
          <p:cNvSpPr>
            <a:spLocks noGrp="1"/>
          </p:cNvSpPr>
          <p:nvPr>
            <p:ph type="sldNum" sz="quarter" idx="12"/>
          </p:nvPr>
        </p:nvSpPr>
        <p:spPr/>
        <p:txBody>
          <a:bodyPr/>
          <a:lstStyle/>
          <a:p>
            <a:fld id="{0C93CCE4-95A6-4709-9EAB-7612242B89DD}" type="slidenum">
              <a:rPr lang="zh-CN" altLang="en-US" smtClean="0"/>
              <a:t>31</a:t>
            </a:fld>
            <a:endParaRPr lang="zh-CN" altLang="en-US"/>
          </a:p>
        </p:txBody>
      </p:sp>
    </p:spTree>
    <p:extLst>
      <p:ext uri="{BB962C8B-B14F-4D97-AF65-F5344CB8AC3E}">
        <p14:creationId xmlns:p14="http://schemas.microsoft.com/office/powerpoint/2010/main" val="35008544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B09F942-7F01-4FFB-BD1F-EAD778286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12" y="449848"/>
            <a:ext cx="8937776" cy="5027499"/>
          </a:xfrm>
          <a:prstGeom prst="rect">
            <a:avLst/>
          </a:prstGeom>
          <a:ln>
            <a:solidFill>
              <a:schemeClr val="tx1"/>
            </a:solidFill>
          </a:ln>
        </p:spPr>
      </p:pic>
      <p:sp>
        <p:nvSpPr>
          <p:cNvPr id="11" name="文本框 10">
            <a:extLst>
              <a:ext uri="{FF2B5EF4-FFF2-40B4-BE49-F238E27FC236}">
                <a16:creationId xmlns:a16="http://schemas.microsoft.com/office/drawing/2014/main" id="{A70014BA-66F5-490D-8B83-24FE37E64AF4}"/>
              </a:ext>
            </a:extLst>
          </p:cNvPr>
          <p:cNvSpPr txBox="1"/>
          <p:nvPr/>
        </p:nvSpPr>
        <p:spPr>
          <a:xfrm>
            <a:off x="3941064" y="5649363"/>
            <a:ext cx="1261884" cy="523220"/>
          </a:xfrm>
          <a:prstGeom prst="rect">
            <a:avLst/>
          </a:prstGeom>
          <a:noFill/>
        </p:spPr>
        <p:txBody>
          <a:bodyPr wrap="none" rtlCol="0">
            <a:spAutoFit/>
          </a:bodyPr>
          <a:lstStyle/>
          <a:p>
            <a:pPr algn="ctr"/>
            <a:r>
              <a:rPr lang="zh-CN" altLang="en-US" sz="2800" dirty="0">
                <a:latin typeface="黑体" panose="02010609060101010101" pitchFamily="49" charset="-122"/>
                <a:ea typeface="黑体" panose="02010609060101010101" pitchFamily="49" charset="-122"/>
              </a:rPr>
              <a:t>文档库</a:t>
            </a:r>
          </a:p>
        </p:txBody>
      </p:sp>
    </p:spTree>
    <p:extLst>
      <p:ext uri="{BB962C8B-B14F-4D97-AF65-F5344CB8AC3E}">
        <p14:creationId xmlns:p14="http://schemas.microsoft.com/office/powerpoint/2010/main" val="7697403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B09F942-7F01-4FFB-BD1F-EAD778286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12" y="449848"/>
            <a:ext cx="8937776" cy="5027499"/>
          </a:xfrm>
          <a:prstGeom prst="rect">
            <a:avLst/>
          </a:prstGeom>
          <a:ln>
            <a:solidFill>
              <a:schemeClr val="tx1"/>
            </a:solidFill>
          </a:ln>
        </p:spPr>
      </p:pic>
      <p:sp>
        <p:nvSpPr>
          <p:cNvPr id="11" name="文本框 10">
            <a:extLst>
              <a:ext uri="{FF2B5EF4-FFF2-40B4-BE49-F238E27FC236}">
                <a16:creationId xmlns:a16="http://schemas.microsoft.com/office/drawing/2014/main" id="{A70014BA-66F5-490D-8B83-24FE37E64AF4}"/>
              </a:ext>
            </a:extLst>
          </p:cNvPr>
          <p:cNvSpPr txBox="1"/>
          <p:nvPr/>
        </p:nvSpPr>
        <p:spPr>
          <a:xfrm>
            <a:off x="3761529" y="5649363"/>
            <a:ext cx="1620957" cy="523220"/>
          </a:xfrm>
          <a:prstGeom prst="rect">
            <a:avLst/>
          </a:prstGeom>
          <a:noFill/>
        </p:spPr>
        <p:txBody>
          <a:bodyPr wrap="none" rtlCol="0">
            <a:spAutoFit/>
          </a:bodyPr>
          <a:lstStyle/>
          <a:p>
            <a:pPr algn="ctr"/>
            <a:r>
              <a:rPr lang="zh-CN" altLang="en-US" sz="2800" dirty="0">
                <a:latin typeface="黑体" panose="02010609060101010101" pitchFamily="49" charset="-122"/>
                <a:ea typeface="黑体" panose="02010609060101010101" pitchFamily="49" charset="-122"/>
              </a:rPr>
              <a:t>文档上传</a:t>
            </a:r>
          </a:p>
        </p:txBody>
      </p:sp>
    </p:spTree>
    <p:extLst>
      <p:ext uri="{BB962C8B-B14F-4D97-AF65-F5344CB8AC3E}">
        <p14:creationId xmlns:p14="http://schemas.microsoft.com/office/powerpoint/2010/main" val="26148116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B09F942-7F01-4FFB-BD1F-EAD778286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12" y="449848"/>
            <a:ext cx="8937776" cy="5027499"/>
          </a:xfrm>
          <a:prstGeom prst="rect">
            <a:avLst/>
          </a:prstGeom>
          <a:ln>
            <a:solidFill>
              <a:schemeClr val="tx1"/>
            </a:solidFill>
          </a:ln>
        </p:spPr>
      </p:pic>
      <p:sp>
        <p:nvSpPr>
          <p:cNvPr id="11" name="文本框 10">
            <a:extLst>
              <a:ext uri="{FF2B5EF4-FFF2-40B4-BE49-F238E27FC236}">
                <a16:creationId xmlns:a16="http://schemas.microsoft.com/office/drawing/2014/main" id="{A70014BA-66F5-490D-8B83-24FE37E64AF4}"/>
              </a:ext>
            </a:extLst>
          </p:cNvPr>
          <p:cNvSpPr txBox="1"/>
          <p:nvPr/>
        </p:nvSpPr>
        <p:spPr>
          <a:xfrm>
            <a:off x="2325244" y="5649363"/>
            <a:ext cx="4493539" cy="523220"/>
          </a:xfrm>
          <a:prstGeom prst="rect">
            <a:avLst/>
          </a:prstGeom>
          <a:noFill/>
        </p:spPr>
        <p:txBody>
          <a:bodyPr wrap="none" rtlCol="0">
            <a:spAutoFit/>
          </a:bodyPr>
          <a:lstStyle/>
          <a:p>
            <a:pPr algn="ctr"/>
            <a:r>
              <a:rPr lang="zh-CN" altLang="en-US" sz="2800" dirty="0">
                <a:latin typeface="黑体" panose="02010609060101010101" pitchFamily="49" charset="-122"/>
                <a:ea typeface="黑体" panose="02010609060101010101" pitchFamily="49" charset="-122"/>
              </a:rPr>
              <a:t>文档信息编辑、删除、打分</a:t>
            </a:r>
          </a:p>
        </p:txBody>
      </p:sp>
    </p:spTree>
    <p:extLst>
      <p:ext uri="{BB962C8B-B14F-4D97-AF65-F5344CB8AC3E}">
        <p14:creationId xmlns:p14="http://schemas.microsoft.com/office/powerpoint/2010/main" val="36769495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7FDEDC-B2EA-49FC-89B6-9A93E733A995}"/>
              </a:ext>
            </a:extLst>
          </p:cNvPr>
          <p:cNvSpPr>
            <a:spLocks noGrp="1"/>
          </p:cNvSpPr>
          <p:nvPr>
            <p:ph type="title"/>
          </p:nvPr>
        </p:nvSpPr>
        <p:spPr/>
        <p:txBody>
          <a:bodyPr/>
          <a:lstStyle/>
          <a:p>
            <a:r>
              <a:rPr lang="zh-CN" altLang="en-US" dirty="0"/>
              <a:t>功能模块</a:t>
            </a:r>
          </a:p>
        </p:txBody>
      </p:sp>
      <p:graphicFrame>
        <p:nvGraphicFramePr>
          <p:cNvPr id="4" name="内容占位符 3">
            <a:extLst>
              <a:ext uri="{FF2B5EF4-FFF2-40B4-BE49-F238E27FC236}">
                <a16:creationId xmlns:a16="http://schemas.microsoft.com/office/drawing/2014/main" id="{58EB25CB-5CBC-4BEE-B4A0-C869D47F6691}"/>
              </a:ext>
            </a:extLst>
          </p:cNvPr>
          <p:cNvGraphicFramePr>
            <a:graphicFrameLocks noGrp="1"/>
          </p:cNvGraphicFramePr>
          <p:nvPr>
            <p:ph idx="1"/>
            <p:extLst>
              <p:ext uri="{D42A27DB-BD31-4B8C-83A1-F6EECF244321}">
                <p14:modId xmlns:p14="http://schemas.microsoft.com/office/powerpoint/2010/main" val="730879089"/>
              </p:ext>
            </p:extLst>
          </p:nvPr>
        </p:nvGraphicFramePr>
        <p:xfrm>
          <a:off x="900752" y="1955497"/>
          <a:ext cx="7466008" cy="4206240"/>
        </p:xfrm>
        <a:graphic>
          <a:graphicData uri="http://schemas.openxmlformats.org/drawingml/2006/table">
            <a:tbl>
              <a:tblPr firstCol="1">
                <a:tableStyleId>{5C22544A-7EE6-4342-B048-85BDC9FD1C3A}</a:tableStyleId>
              </a:tblPr>
              <a:tblGrid>
                <a:gridCol w="2688856">
                  <a:extLst>
                    <a:ext uri="{9D8B030D-6E8A-4147-A177-3AD203B41FA5}">
                      <a16:colId xmlns:a16="http://schemas.microsoft.com/office/drawing/2014/main" val="2754567243"/>
                    </a:ext>
                  </a:extLst>
                </a:gridCol>
                <a:gridCol w="4777152">
                  <a:extLst>
                    <a:ext uri="{9D8B030D-6E8A-4147-A177-3AD203B41FA5}">
                      <a16:colId xmlns:a16="http://schemas.microsoft.com/office/drawing/2014/main" val="2762115839"/>
                    </a:ext>
                  </a:extLst>
                </a:gridCol>
              </a:tblGrid>
              <a:tr h="240727">
                <a:tc rowSpan="4">
                  <a:txBody>
                    <a:bodyPr/>
                    <a:lstStyle/>
                    <a:p>
                      <a:pPr algn="ctr" fontAlgn="ctr">
                        <a:spcAft>
                          <a:spcPts val="0"/>
                        </a:spcAft>
                      </a:pPr>
                      <a:r>
                        <a:rPr lang="zh-CN" sz="1600" kern="100" dirty="0">
                          <a:effectLst/>
                          <a:latin typeface="微软雅黑" panose="020B0503020204020204" pitchFamily="34" charset="-122"/>
                          <a:ea typeface="微软雅黑" panose="020B0503020204020204" pitchFamily="34" charset="-122"/>
                        </a:rPr>
                        <a:t>项目库管理</a:t>
                      </a:r>
                      <a:endParaRPr lang="zh-CN" sz="1600" b="1" kern="100" dirty="0">
                        <a:effectLst/>
                        <a:latin typeface="微软雅黑" panose="020B0503020204020204" pitchFamily="34" charset="-122"/>
                        <a:ea typeface="微软雅黑" panose="020B0503020204020204" pitchFamily="34" charset="-122"/>
                        <a:cs typeface="Arial" panose="020B0604020202020204" pitchFamily="34" charset="0"/>
                      </a:endParaRPr>
                    </a:p>
                  </a:txBody>
                  <a:tcPr marL="9525" marR="9525" marT="9525" marB="9525" anchor="ctr">
                    <a:solidFill>
                      <a:schemeClr val="bg1">
                        <a:lumMod val="65000"/>
                      </a:schemeClr>
                    </a:solidFill>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项目库展示</a:t>
                      </a:r>
                    </a:p>
                  </a:txBody>
                  <a:tcPr marL="9525" marR="9525" marT="9525" marB="9525" anchor="ctr">
                    <a:solidFill>
                      <a:schemeClr val="bg1">
                        <a:lumMod val="65000"/>
                      </a:schemeClr>
                    </a:solidFill>
                  </a:tcPr>
                </a:tc>
                <a:extLst>
                  <a:ext uri="{0D108BD9-81ED-4DB2-BD59-A6C34878D82A}">
                    <a16:rowId xmlns:a16="http://schemas.microsoft.com/office/drawing/2014/main" val="203741797"/>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项目添加</a:t>
                      </a:r>
                    </a:p>
                  </a:txBody>
                  <a:tcPr marL="9525" marR="9525" marT="9525" marB="9525" anchor="ctr">
                    <a:solidFill>
                      <a:schemeClr val="bg1">
                        <a:lumMod val="65000"/>
                      </a:schemeClr>
                    </a:solidFill>
                  </a:tcPr>
                </a:tc>
                <a:extLst>
                  <a:ext uri="{0D108BD9-81ED-4DB2-BD59-A6C34878D82A}">
                    <a16:rowId xmlns:a16="http://schemas.microsoft.com/office/drawing/2014/main" val="4178351198"/>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项目审批</a:t>
                      </a:r>
                    </a:p>
                  </a:txBody>
                  <a:tcPr marL="9525" marR="9525" marT="9525" marB="9525" anchor="ctr">
                    <a:solidFill>
                      <a:schemeClr val="bg1">
                        <a:lumMod val="65000"/>
                      </a:schemeClr>
                    </a:solidFill>
                  </a:tcPr>
                </a:tc>
                <a:extLst>
                  <a:ext uri="{0D108BD9-81ED-4DB2-BD59-A6C34878D82A}">
                    <a16:rowId xmlns:a16="http://schemas.microsoft.com/office/drawing/2014/main" val="4156830680"/>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项目库管理</a:t>
                      </a:r>
                    </a:p>
                  </a:txBody>
                  <a:tcPr marL="9525" marR="9525" marT="9525" marB="9525" anchor="ctr">
                    <a:solidFill>
                      <a:schemeClr val="bg1">
                        <a:lumMod val="65000"/>
                      </a:schemeClr>
                    </a:solidFill>
                  </a:tcPr>
                </a:tc>
                <a:extLst>
                  <a:ext uri="{0D108BD9-81ED-4DB2-BD59-A6C34878D82A}">
                    <a16:rowId xmlns:a16="http://schemas.microsoft.com/office/drawing/2014/main" val="914306041"/>
                  </a:ext>
                </a:extLst>
              </a:tr>
              <a:tr h="240727">
                <a:tc rowSpan="2">
                  <a:txBody>
                    <a:bodyPr/>
                    <a:lstStyle/>
                    <a:p>
                      <a:pPr algn="ctr" fontAlgn="ctr">
                        <a:spcAft>
                          <a:spcPts val="0"/>
                        </a:spcAft>
                      </a:pPr>
                      <a:r>
                        <a:rPr lang="zh-CN" sz="1600" kern="100" dirty="0">
                          <a:effectLst/>
                          <a:latin typeface="微软雅黑" panose="020B0503020204020204" pitchFamily="34" charset="-122"/>
                          <a:ea typeface="微软雅黑" panose="020B0503020204020204" pitchFamily="34" charset="-122"/>
                        </a:rPr>
                        <a:t>文档库管理</a:t>
                      </a:r>
                      <a:endParaRPr lang="zh-CN" sz="1600" b="1" kern="100" dirty="0">
                        <a:effectLst/>
                        <a:latin typeface="微软雅黑" panose="020B0503020204020204" pitchFamily="34" charset="-122"/>
                        <a:ea typeface="微软雅黑" panose="020B0503020204020204" pitchFamily="34" charset="-122"/>
                        <a:cs typeface="Arial" panose="020B0604020202020204" pitchFamily="34" charset="0"/>
                      </a:endParaRPr>
                    </a:p>
                  </a:txBody>
                  <a:tcPr marL="9525" marR="9525" marT="9525" marB="9525" anchor="ctr">
                    <a:solidFill>
                      <a:schemeClr val="bg1">
                        <a:lumMod val="65000"/>
                      </a:schemeClr>
                    </a:solidFill>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文档库展示</a:t>
                      </a:r>
                    </a:p>
                  </a:txBody>
                  <a:tcPr marL="9525" marR="9525" marT="9525" marB="9525" anchor="ctr">
                    <a:solidFill>
                      <a:schemeClr val="bg1">
                        <a:lumMod val="65000"/>
                      </a:schemeClr>
                    </a:solidFill>
                  </a:tcPr>
                </a:tc>
                <a:extLst>
                  <a:ext uri="{0D108BD9-81ED-4DB2-BD59-A6C34878D82A}">
                    <a16:rowId xmlns:a16="http://schemas.microsoft.com/office/drawing/2014/main" val="1427562950"/>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文档添加</a:t>
                      </a:r>
                    </a:p>
                  </a:txBody>
                  <a:tcPr marL="9525" marR="9525" marT="9525" marB="9525" anchor="ctr">
                    <a:solidFill>
                      <a:schemeClr val="bg1">
                        <a:lumMod val="65000"/>
                      </a:schemeClr>
                    </a:solidFill>
                  </a:tcPr>
                </a:tc>
                <a:extLst>
                  <a:ext uri="{0D108BD9-81ED-4DB2-BD59-A6C34878D82A}">
                    <a16:rowId xmlns:a16="http://schemas.microsoft.com/office/drawing/2014/main" val="4287248822"/>
                  </a:ext>
                </a:extLst>
              </a:tr>
              <a:tr h="240727">
                <a:tc rowSpan="5">
                  <a:txBody>
                    <a:bodyPr/>
                    <a:lstStyle/>
                    <a:p>
                      <a:pPr algn="ctr" fontAlgn="ctr">
                        <a:spcAft>
                          <a:spcPts val="0"/>
                        </a:spcAft>
                      </a:pPr>
                      <a:r>
                        <a:rPr lang="zh-CN" sz="1600" kern="100" dirty="0">
                          <a:effectLst/>
                          <a:latin typeface="微软雅黑" panose="020B0503020204020204" pitchFamily="34" charset="-122"/>
                          <a:ea typeface="微软雅黑" panose="020B0503020204020204" pitchFamily="34" charset="-122"/>
                        </a:rPr>
                        <a:t>学员、班级管理</a:t>
                      </a:r>
                      <a:endParaRPr lang="zh-CN" sz="1600" b="1" kern="100" dirty="0">
                        <a:effectLst/>
                        <a:latin typeface="微软雅黑" panose="020B0503020204020204" pitchFamily="34" charset="-122"/>
                        <a:ea typeface="微软雅黑" panose="020B0503020204020204" pitchFamily="34" charset="-122"/>
                        <a:cs typeface="Arial" panose="020B0604020202020204" pitchFamily="34" charset="0"/>
                      </a:endParaRPr>
                    </a:p>
                  </a:txBody>
                  <a:tcPr marL="9525" marR="9525" marT="9525" marB="9525" anchor="ct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录入学员</a:t>
                      </a:r>
                      <a:r>
                        <a:rPr lang="en-US" sz="1600" kern="100" dirty="0">
                          <a:effectLst/>
                          <a:latin typeface="黑体" panose="02010609060101010101" pitchFamily="49" charset="-122"/>
                          <a:ea typeface="黑体" panose="02010609060101010101" pitchFamily="49" charset="-122"/>
                        </a:rPr>
                        <a:t>(</a:t>
                      </a:r>
                      <a:r>
                        <a:rPr lang="zh-CN" sz="1600" kern="100" dirty="0">
                          <a:effectLst/>
                          <a:latin typeface="黑体" panose="02010609060101010101" pitchFamily="49" charset="-122"/>
                          <a:ea typeface="黑体" panose="02010609060101010101" pitchFamily="49" charset="-122"/>
                        </a:rPr>
                        <a:t>批量、单个</a:t>
                      </a:r>
                      <a:r>
                        <a:rPr lang="en-US" sz="1600" kern="100" dirty="0">
                          <a:effectLst/>
                          <a:latin typeface="黑体" panose="02010609060101010101" pitchFamily="49" charset="-122"/>
                          <a:ea typeface="黑体" panose="02010609060101010101" pitchFamily="49" charset="-122"/>
                        </a:rPr>
                        <a:t>)</a:t>
                      </a:r>
                      <a:endParaRPr lang="zh-CN" sz="1600" kern="100" dirty="0">
                        <a:effectLst/>
                        <a:latin typeface="黑体" panose="02010609060101010101" pitchFamily="49" charset="-122"/>
                        <a:ea typeface="黑体" panose="02010609060101010101" pitchFamily="49" charset="-122"/>
                      </a:endParaRPr>
                    </a:p>
                  </a:txBody>
                  <a:tcPr marL="9525" marR="9525" marT="9525" marB="9525" anchor="ctr"/>
                </a:tc>
                <a:extLst>
                  <a:ext uri="{0D108BD9-81ED-4DB2-BD59-A6C34878D82A}">
                    <a16:rowId xmlns:a16="http://schemas.microsoft.com/office/drawing/2014/main" val="167075776"/>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班级管理</a:t>
                      </a:r>
                      <a:r>
                        <a:rPr lang="en-US" sz="1600" kern="100" dirty="0">
                          <a:effectLst/>
                          <a:latin typeface="黑体" panose="02010609060101010101" pitchFamily="49" charset="-122"/>
                          <a:ea typeface="黑体" panose="02010609060101010101" pitchFamily="49" charset="-122"/>
                        </a:rPr>
                        <a:t>(</a:t>
                      </a:r>
                      <a:r>
                        <a:rPr lang="zh-CN" sz="1600" kern="100" dirty="0">
                          <a:effectLst/>
                          <a:latin typeface="黑体" panose="02010609060101010101" pitchFamily="49" charset="-122"/>
                          <a:ea typeface="黑体" panose="02010609060101010101" pitchFamily="49" charset="-122"/>
                        </a:rPr>
                        <a:t>增删改查</a:t>
                      </a:r>
                      <a:r>
                        <a:rPr lang="en-US" sz="1600" kern="100" dirty="0">
                          <a:effectLst/>
                          <a:latin typeface="黑体" panose="02010609060101010101" pitchFamily="49" charset="-122"/>
                          <a:ea typeface="黑体" panose="02010609060101010101" pitchFamily="49" charset="-122"/>
                        </a:rPr>
                        <a:t>)</a:t>
                      </a:r>
                      <a:endParaRPr lang="zh-CN" sz="1600" kern="100" dirty="0">
                        <a:effectLst/>
                        <a:latin typeface="黑体" panose="02010609060101010101" pitchFamily="49" charset="-122"/>
                        <a:ea typeface="黑体" panose="02010609060101010101" pitchFamily="49" charset="-122"/>
                      </a:endParaRPr>
                    </a:p>
                  </a:txBody>
                  <a:tcPr marL="9525" marR="9525" marT="9525" marB="9525" anchor="ctr">
                    <a:solidFill>
                      <a:schemeClr val="bg1">
                        <a:lumMod val="65000"/>
                      </a:schemeClr>
                    </a:solidFill>
                  </a:tcPr>
                </a:tc>
                <a:extLst>
                  <a:ext uri="{0D108BD9-81ED-4DB2-BD59-A6C34878D82A}">
                    <a16:rowId xmlns:a16="http://schemas.microsoft.com/office/drawing/2014/main" val="2821554691"/>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学员分班</a:t>
                      </a:r>
                    </a:p>
                  </a:txBody>
                  <a:tcPr marL="9525" marR="9525" marT="9525" marB="9525" anchor="ctr">
                    <a:solidFill>
                      <a:schemeClr val="bg1">
                        <a:lumMod val="65000"/>
                      </a:schemeClr>
                    </a:solidFill>
                  </a:tcPr>
                </a:tc>
                <a:extLst>
                  <a:ext uri="{0D108BD9-81ED-4DB2-BD59-A6C34878D82A}">
                    <a16:rowId xmlns:a16="http://schemas.microsoft.com/office/drawing/2014/main" val="1875089941"/>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班级学员分组</a:t>
                      </a:r>
                    </a:p>
                  </a:txBody>
                  <a:tcPr marL="9525" marR="9525" marT="9525" marB="9525" anchor="ctr">
                    <a:solidFill>
                      <a:schemeClr val="bg1">
                        <a:lumMod val="65000"/>
                      </a:schemeClr>
                    </a:solidFill>
                  </a:tcPr>
                </a:tc>
                <a:extLst>
                  <a:ext uri="{0D108BD9-81ED-4DB2-BD59-A6C34878D82A}">
                    <a16:rowId xmlns:a16="http://schemas.microsoft.com/office/drawing/2014/main" val="4259582985"/>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学员生成登录帐号</a:t>
                      </a:r>
                    </a:p>
                  </a:txBody>
                  <a:tcPr marL="9525" marR="9525" marT="9525" marB="9525" anchor="ctr"/>
                </a:tc>
                <a:extLst>
                  <a:ext uri="{0D108BD9-81ED-4DB2-BD59-A6C34878D82A}">
                    <a16:rowId xmlns:a16="http://schemas.microsoft.com/office/drawing/2014/main" val="234194382"/>
                  </a:ext>
                </a:extLst>
              </a:tr>
              <a:tr h="240727">
                <a:tc rowSpan="3">
                  <a:txBody>
                    <a:bodyPr/>
                    <a:lstStyle/>
                    <a:p>
                      <a:pPr algn="ctr" fontAlgn="ctr">
                        <a:spcAft>
                          <a:spcPts val="0"/>
                        </a:spcAft>
                      </a:pPr>
                      <a:r>
                        <a:rPr lang="zh-CN" sz="1600" kern="100" dirty="0">
                          <a:effectLst/>
                          <a:latin typeface="微软雅黑" panose="020B0503020204020204" pitchFamily="34" charset="-122"/>
                          <a:ea typeface="微软雅黑" panose="020B0503020204020204" pitchFamily="34" charset="-122"/>
                        </a:rPr>
                        <a:t>工程师核心</a:t>
                      </a:r>
                      <a:endParaRPr lang="zh-CN" sz="1600" b="1" kern="100" dirty="0">
                        <a:effectLst/>
                        <a:latin typeface="微软雅黑" panose="020B0503020204020204" pitchFamily="34" charset="-122"/>
                        <a:ea typeface="微软雅黑" panose="020B0503020204020204" pitchFamily="34" charset="-122"/>
                        <a:cs typeface="Arial" panose="020B0604020202020204" pitchFamily="34" charset="0"/>
                      </a:endParaRPr>
                    </a:p>
                  </a:txBody>
                  <a:tcPr marL="9525" marR="9525" marT="9525" marB="9525" anchor="ctr">
                    <a:solidFill>
                      <a:schemeClr val="bg1">
                        <a:lumMod val="65000"/>
                      </a:schemeClr>
                    </a:solidFill>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查看、创建、删除教学计划</a:t>
                      </a:r>
                    </a:p>
                  </a:txBody>
                  <a:tcPr marL="9525" marR="9525" marT="9525" marB="9525" anchor="ctr">
                    <a:solidFill>
                      <a:schemeClr val="bg1">
                        <a:lumMod val="65000"/>
                      </a:schemeClr>
                    </a:solidFill>
                  </a:tcPr>
                </a:tc>
                <a:extLst>
                  <a:ext uri="{0D108BD9-81ED-4DB2-BD59-A6C34878D82A}">
                    <a16:rowId xmlns:a16="http://schemas.microsoft.com/office/drawing/2014/main" val="3212847536"/>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添加任务、制定时间</a:t>
                      </a:r>
                    </a:p>
                  </a:txBody>
                  <a:tcPr marL="9525" marR="9525" marT="9525" marB="9525" anchor="ctr">
                    <a:solidFill>
                      <a:schemeClr val="bg1">
                        <a:lumMod val="65000"/>
                      </a:schemeClr>
                    </a:solidFill>
                  </a:tcPr>
                </a:tc>
                <a:extLst>
                  <a:ext uri="{0D108BD9-81ED-4DB2-BD59-A6C34878D82A}">
                    <a16:rowId xmlns:a16="http://schemas.microsoft.com/office/drawing/2014/main" val="1547508912"/>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学员文档评分</a:t>
                      </a:r>
                    </a:p>
                  </a:txBody>
                  <a:tcPr marL="9525" marR="9525" marT="9525" marB="9525" anchor="ctr">
                    <a:solidFill>
                      <a:schemeClr val="bg1">
                        <a:lumMod val="65000"/>
                      </a:schemeClr>
                    </a:solidFill>
                  </a:tcPr>
                </a:tc>
                <a:extLst>
                  <a:ext uri="{0D108BD9-81ED-4DB2-BD59-A6C34878D82A}">
                    <a16:rowId xmlns:a16="http://schemas.microsoft.com/office/drawing/2014/main" val="2826318598"/>
                  </a:ext>
                </a:extLst>
              </a:tr>
              <a:tr h="240727">
                <a:tc rowSpan="2">
                  <a:txBody>
                    <a:bodyPr/>
                    <a:lstStyle/>
                    <a:p>
                      <a:pPr algn="ctr" fontAlgn="ctr">
                        <a:spcAft>
                          <a:spcPts val="0"/>
                        </a:spcAft>
                      </a:pPr>
                      <a:r>
                        <a:rPr lang="zh-CN" sz="1600" kern="100" dirty="0">
                          <a:effectLst/>
                          <a:latin typeface="微软雅黑" panose="020B0503020204020204" pitchFamily="34" charset="-122"/>
                          <a:ea typeface="微软雅黑" panose="020B0503020204020204" pitchFamily="34" charset="-122"/>
                        </a:rPr>
                        <a:t>学员核心</a:t>
                      </a:r>
                      <a:endParaRPr lang="zh-CN" sz="1600" b="1" kern="100" dirty="0">
                        <a:effectLst/>
                        <a:latin typeface="微软雅黑" panose="020B0503020204020204" pitchFamily="34" charset="-122"/>
                        <a:ea typeface="微软雅黑" panose="020B0503020204020204" pitchFamily="34" charset="-122"/>
                        <a:cs typeface="Arial" panose="020B0604020202020204" pitchFamily="34" charset="0"/>
                      </a:endParaRPr>
                    </a:p>
                  </a:txBody>
                  <a:tcPr marL="9525" marR="9525" marT="9525" marB="9525" anchor="ctr">
                    <a:solidFill>
                      <a:schemeClr val="bg1">
                        <a:lumMod val="65000"/>
                      </a:schemeClr>
                    </a:solidFill>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查看教学计划、完成情况</a:t>
                      </a:r>
                    </a:p>
                  </a:txBody>
                  <a:tcPr marL="9525" marR="9525" marT="9525" marB="9525" anchor="ctr">
                    <a:solidFill>
                      <a:schemeClr val="bg1">
                        <a:lumMod val="65000"/>
                      </a:schemeClr>
                    </a:solidFill>
                  </a:tcPr>
                </a:tc>
                <a:extLst>
                  <a:ext uri="{0D108BD9-81ED-4DB2-BD59-A6C34878D82A}">
                    <a16:rowId xmlns:a16="http://schemas.microsoft.com/office/drawing/2014/main" val="378777006"/>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提交任务结果、上传文件</a:t>
                      </a:r>
                    </a:p>
                  </a:txBody>
                  <a:tcPr marL="9525" marR="9525" marT="9525" marB="9525" anchor="ctr">
                    <a:solidFill>
                      <a:schemeClr val="bg1">
                        <a:lumMod val="65000"/>
                      </a:schemeClr>
                    </a:solidFill>
                  </a:tcPr>
                </a:tc>
                <a:extLst>
                  <a:ext uri="{0D108BD9-81ED-4DB2-BD59-A6C34878D82A}">
                    <a16:rowId xmlns:a16="http://schemas.microsoft.com/office/drawing/2014/main" val="2999268594"/>
                  </a:ext>
                </a:extLst>
              </a:tr>
            </a:tbl>
          </a:graphicData>
        </a:graphic>
      </p:graphicFrame>
      <p:sp>
        <p:nvSpPr>
          <p:cNvPr id="5" name="灯片编号占位符 4">
            <a:extLst>
              <a:ext uri="{FF2B5EF4-FFF2-40B4-BE49-F238E27FC236}">
                <a16:creationId xmlns:a16="http://schemas.microsoft.com/office/drawing/2014/main" id="{562BD26A-6BA3-46C2-A4D6-8FA2362D97B4}"/>
              </a:ext>
            </a:extLst>
          </p:cNvPr>
          <p:cNvSpPr>
            <a:spLocks noGrp="1"/>
          </p:cNvSpPr>
          <p:nvPr>
            <p:ph type="sldNum" sz="quarter" idx="12"/>
          </p:nvPr>
        </p:nvSpPr>
        <p:spPr/>
        <p:txBody>
          <a:bodyPr/>
          <a:lstStyle/>
          <a:p>
            <a:fld id="{0C93CCE4-95A6-4709-9EAB-7612242B89DD}" type="slidenum">
              <a:rPr lang="zh-CN" altLang="en-US" smtClean="0"/>
              <a:t>35</a:t>
            </a:fld>
            <a:endParaRPr lang="zh-CN" altLang="en-US"/>
          </a:p>
        </p:txBody>
      </p:sp>
    </p:spTree>
    <p:extLst>
      <p:ext uri="{BB962C8B-B14F-4D97-AF65-F5344CB8AC3E}">
        <p14:creationId xmlns:p14="http://schemas.microsoft.com/office/powerpoint/2010/main" val="8433225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B09F942-7F01-4FFB-BD1F-EAD778286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12" y="449848"/>
            <a:ext cx="8937776" cy="5027499"/>
          </a:xfrm>
          <a:prstGeom prst="rect">
            <a:avLst/>
          </a:prstGeom>
          <a:ln>
            <a:solidFill>
              <a:schemeClr val="tx1"/>
            </a:solidFill>
          </a:ln>
        </p:spPr>
      </p:pic>
      <p:sp>
        <p:nvSpPr>
          <p:cNvPr id="11" name="文本框 10">
            <a:extLst>
              <a:ext uri="{FF2B5EF4-FFF2-40B4-BE49-F238E27FC236}">
                <a16:creationId xmlns:a16="http://schemas.microsoft.com/office/drawing/2014/main" id="{A70014BA-66F5-490D-8B83-24FE37E64AF4}"/>
              </a:ext>
            </a:extLst>
          </p:cNvPr>
          <p:cNvSpPr txBox="1"/>
          <p:nvPr/>
        </p:nvSpPr>
        <p:spPr>
          <a:xfrm>
            <a:off x="3761538" y="5649363"/>
            <a:ext cx="1620957" cy="523220"/>
          </a:xfrm>
          <a:prstGeom prst="rect">
            <a:avLst/>
          </a:prstGeom>
          <a:noFill/>
        </p:spPr>
        <p:txBody>
          <a:bodyPr wrap="none" rtlCol="0">
            <a:spAutoFit/>
          </a:bodyPr>
          <a:lstStyle/>
          <a:p>
            <a:pPr algn="ctr"/>
            <a:r>
              <a:rPr lang="zh-CN" altLang="en-US" sz="2800" dirty="0">
                <a:latin typeface="黑体" panose="02010609060101010101" pitchFamily="49" charset="-122"/>
                <a:ea typeface="黑体" panose="02010609060101010101" pitchFamily="49" charset="-122"/>
              </a:rPr>
              <a:t>学生列表</a:t>
            </a:r>
          </a:p>
        </p:txBody>
      </p:sp>
    </p:spTree>
    <p:extLst>
      <p:ext uri="{BB962C8B-B14F-4D97-AF65-F5344CB8AC3E}">
        <p14:creationId xmlns:p14="http://schemas.microsoft.com/office/powerpoint/2010/main" val="31251254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B09F942-7F01-4FFB-BD1F-EAD778286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12" y="449848"/>
            <a:ext cx="8937776" cy="5027499"/>
          </a:xfrm>
          <a:prstGeom prst="rect">
            <a:avLst/>
          </a:prstGeom>
          <a:ln>
            <a:solidFill>
              <a:schemeClr val="tx1"/>
            </a:solidFill>
          </a:ln>
        </p:spPr>
      </p:pic>
      <p:sp>
        <p:nvSpPr>
          <p:cNvPr id="11" name="文本框 10">
            <a:extLst>
              <a:ext uri="{FF2B5EF4-FFF2-40B4-BE49-F238E27FC236}">
                <a16:creationId xmlns:a16="http://schemas.microsoft.com/office/drawing/2014/main" id="{A70014BA-66F5-490D-8B83-24FE37E64AF4}"/>
              </a:ext>
            </a:extLst>
          </p:cNvPr>
          <p:cNvSpPr txBox="1"/>
          <p:nvPr/>
        </p:nvSpPr>
        <p:spPr>
          <a:xfrm>
            <a:off x="3761539" y="5649363"/>
            <a:ext cx="1620957" cy="523220"/>
          </a:xfrm>
          <a:prstGeom prst="rect">
            <a:avLst/>
          </a:prstGeom>
          <a:noFill/>
        </p:spPr>
        <p:txBody>
          <a:bodyPr wrap="none" rtlCol="0">
            <a:spAutoFit/>
          </a:bodyPr>
          <a:lstStyle/>
          <a:p>
            <a:pPr algn="ctr"/>
            <a:r>
              <a:rPr lang="zh-CN" altLang="en-US" sz="2800" dirty="0">
                <a:latin typeface="黑体" panose="02010609060101010101" pitchFamily="49" charset="-122"/>
                <a:ea typeface="黑体" panose="02010609060101010101" pitchFamily="49" charset="-122"/>
              </a:rPr>
              <a:t>新增学生</a:t>
            </a:r>
          </a:p>
        </p:txBody>
      </p:sp>
    </p:spTree>
    <p:extLst>
      <p:ext uri="{BB962C8B-B14F-4D97-AF65-F5344CB8AC3E}">
        <p14:creationId xmlns:p14="http://schemas.microsoft.com/office/powerpoint/2010/main" val="2563736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B09F942-7F01-4FFB-BD1F-EAD778286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12" y="449848"/>
            <a:ext cx="8937776" cy="5027499"/>
          </a:xfrm>
          <a:prstGeom prst="rect">
            <a:avLst/>
          </a:prstGeom>
          <a:ln>
            <a:solidFill>
              <a:schemeClr val="tx1"/>
            </a:solidFill>
          </a:ln>
        </p:spPr>
      </p:pic>
      <p:sp>
        <p:nvSpPr>
          <p:cNvPr id="11" name="文本框 10">
            <a:extLst>
              <a:ext uri="{FF2B5EF4-FFF2-40B4-BE49-F238E27FC236}">
                <a16:creationId xmlns:a16="http://schemas.microsoft.com/office/drawing/2014/main" id="{A70014BA-66F5-490D-8B83-24FE37E64AF4}"/>
              </a:ext>
            </a:extLst>
          </p:cNvPr>
          <p:cNvSpPr txBox="1"/>
          <p:nvPr/>
        </p:nvSpPr>
        <p:spPr>
          <a:xfrm>
            <a:off x="3761539" y="5649363"/>
            <a:ext cx="1620957" cy="523220"/>
          </a:xfrm>
          <a:prstGeom prst="rect">
            <a:avLst/>
          </a:prstGeom>
          <a:noFill/>
        </p:spPr>
        <p:txBody>
          <a:bodyPr wrap="none" rtlCol="0">
            <a:spAutoFit/>
          </a:bodyPr>
          <a:lstStyle/>
          <a:p>
            <a:pPr algn="ctr"/>
            <a:r>
              <a:rPr lang="zh-CN" altLang="en-US" sz="2800" dirty="0">
                <a:latin typeface="黑体" panose="02010609060101010101" pitchFamily="49" charset="-122"/>
                <a:ea typeface="黑体" panose="02010609060101010101" pitchFamily="49" charset="-122"/>
              </a:rPr>
              <a:t>新增学生</a:t>
            </a:r>
          </a:p>
        </p:txBody>
      </p:sp>
    </p:spTree>
    <p:extLst>
      <p:ext uri="{BB962C8B-B14F-4D97-AF65-F5344CB8AC3E}">
        <p14:creationId xmlns:p14="http://schemas.microsoft.com/office/powerpoint/2010/main" val="12221587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B09F942-7F01-4FFB-BD1F-EAD778286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12" y="449848"/>
            <a:ext cx="8937776" cy="5027499"/>
          </a:xfrm>
          <a:prstGeom prst="rect">
            <a:avLst/>
          </a:prstGeom>
          <a:ln>
            <a:solidFill>
              <a:schemeClr val="tx1"/>
            </a:solidFill>
          </a:ln>
        </p:spPr>
      </p:pic>
      <p:sp>
        <p:nvSpPr>
          <p:cNvPr id="11" name="文本框 10">
            <a:extLst>
              <a:ext uri="{FF2B5EF4-FFF2-40B4-BE49-F238E27FC236}">
                <a16:creationId xmlns:a16="http://schemas.microsoft.com/office/drawing/2014/main" id="{A70014BA-66F5-490D-8B83-24FE37E64AF4}"/>
              </a:ext>
            </a:extLst>
          </p:cNvPr>
          <p:cNvSpPr txBox="1"/>
          <p:nvPr/>
        </p:nvSpPr>
        <p:spPr>
          <a:xfrm>
            <a:off x="3402464" y="5649363"/>
            <a:ext cx="2339103" cy="523220"/>
          </a:xfrm>
          <a:prstGeom prst="rect">
            <a:avLst/>
          </a:prstGeom>
          <a:noFill/>
        </p:spPr>
        <p:txBody>
          <a:bodyPr wrap="none" rtlCol="0">
            <a:spAutoFit/>
          </a:bodyPr>
          <a:lstStyle/>
          <a:p>
            <a:pPr algn="ctr"/>
            <a:r>
              <a:rPr lang="zh-CN" altLang="en-US" sz="2800" dirty="0">
                <a:latin typeface="黑体" panose="02010609060101010101" pitchFamily="49" charset="-122"/>
                <a:ea typeface="黑体" panose="02010609060101010101" pitchFamily="49" charset="-122"/>
              </a:rPr>
              <a:t>学生信息查看</a:t>
            </a:r>
          </a:p>
        </p:txBody>
      </p:sp>
    </p:spTree>
    <p:extLst>
      <p:ext uri="{BB962C8B-B14F-4D97-AF65-F5344CB8AC3E}">
        <p14:creationId xmlns:p14="http://schemas.microsoft.com/office/powerpoint/2010/main" val="2995962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F953593-99D0-479F-BCBE-C1A53DD84E2C}"/>
              </a:ext>
            </a:extLst>
          </p:cNvPr>
          <p:cNvSpPr>
            <a:spLocks noGrp="1"/>
          </p:cNvSpPr>
          <p:nvPr>
            <p:ph type="title"/>
          </p:nvPr>
        </p:nvSpPr>
        <p:spPr/>
        <p:txBody>
          <a:bodyPr/>
          <a:lstStyle/>
          <a:p>
            <a:r>
              <a:rPr lang="zh-CN" altLang="en-US" dirty="0"/>
              <a:t>任务目标</a:t>
            </a:r>
          </a:p>
        </p:txBody>
      </p:sp>
      <p:sp>
        <p:nvSpPr>
          <p:cNvPr id="6" name="内容占位符 5">
            <a:extLst>
              <a:ext uri="{FF2B5EF4-FFF2-40B4-BE49-F238E27FC236}">
                <a16:creationId xmlns:a16="http://schemas.microsoft.com/office/drawing/2014/main" id="{F32E32F6-EE33-4BCC-9F5D-AA4B5B000E9D}"/>
              </a:ext>
            </a:extLst>
          </p:cNvPr>
          <p:cNvSpPr>
            <a:spLocks noGrp="1"/>
          </p:cNvSpPr>
          <p:nvPr>
            <p:ph idx="1"/>
          </p:nvPr>
        </p:nvSpPr>
        <p:spPr>
          <a:xfrm>
            <a:off x="822959" y="2200578"/>
            <a:ext cx="7543801" cy="4023360"/>
          </a:xfrm>
        </p:spPr>
        <p:txBody>
          <a:bodyPr/>
          <a:lstStyle/>
          <a:p>
            <a:pPr algn="just">
              <a:spcAft>
                <a:spcPts val="0"/>
              </a:spcAft>
              <a:buFont typeface="Wingdings" panose="05000000000000000000" pitchFamily="2" charset="2"/>
              <a:buChar char="Ø"/>
            </a:pPr>
            <a:r>
              <a:rPr lang="en-US" altLang="zh-CN" kern="100" dirty="0">
                <a:latin typeface="黑体" panose="02010609060101010101" pitchFamily="49" charset="-122"/>
                <a:ea typeface="黑体" panose="02010609060101010101" pitchFamily="49" charset="-122"/>
              </a:rPr>
              <a:t>  </a:t>
            </a:r>
            <a:r>
              <a:rPr lang="zh-CN" altLang="zh-CN" kern="100" dirty="0">
                <a:latin typeface="黑体" panose="02010609060101010101" pitchFamily="49" charset="-122"/>
                <a:ea typeface="黑体" panose="02010609060101010101" pitchFamily="49" charset="-122"/>
              </a:rPr>
              <a:t>实训管理系统主要用于学校企业之间的联合培训实践活动，在本系统中，教务处等主管部门可以导入学生信息、创建班级之后为每个班级分配工程师。</a:t>
            </a:r>
            <a:endParaRPr lang="en-US" altLang="zh-CN" kern="100" dirty="0">
              <a:latin typeface="黑体" panose="02010609060101010101" pitchFamily="49" charset="-122"/>
              <a:ea typeface="黑体" panose="02010609060101010101" pitchFamily="49" charset="-122"/>
            </a:endParaRPr>
          </a:p>
          <a:p>
            <a:pPr algn="just">
              <a:spcAft>
                <a:spcPts val="0"/>
              </a:spcAft>
              <a:buFont typeface="Wingdings" panose="05000000000000000000" pitchFamily="2" charset="2"/>
              <a:buChar char="Ø"/>
            </a:pPr>
            <a:r>
              <a:rPr lang="en-US" altLang="zh-CN" kern="100" dirty="0">
                <a:latin typeface="黑体" panose="02010609060101010101" pitchFamily="49" charset="-122"/>
                <a:ea typeface="黑体" panose="02010609060101010101" pitchFamily="49" charset="-122"/>
              </a:rPr>
              <a:t>  </a:t>
            </a:r>
            <a:r>
              <a:rPr lang="zh-CN" altLang="zh-CN" kern="100" dirty="0">
                <a:latin typeface="黑体" panose="02010609060101010101" pitchFamily="49" charset="-122"/>
                <a:ea typeface="黑体" panose="02010609060101010101" pitchFamily="49" charset="-122"/>
              </a:rPr>
              <a:t>企业方面的工程师则可以对班级进行管理，其中包括创建项目、管理班级分组并对各个小组的项目进度进行跟踪，最后还可以对小组、学生在实训过程中的文档、表现进行评价。</a:t>
            </a:r>
            <a:endParaRPr lang="en-US" altLang="zh-CN" kern="100" dirty="0">
              <a:latin typeface="黑体" panose="02010609060101010101" pitchFamily="49" charset="-122"/>
              <a:ea typeface="黑体" panose="02010609060101010101" pitchFamily="49" charset="-122"/>
            </a:endParaRPr>
          </a:p>
          <a:p>
            <a:pPr algn="just">
              <a:spcAft>
                <a:spcPts val="0"/>
              </a:spcAft>
              <a:buFont typeface="Wingdings" panose="05000000000000000000" pitchFamily="2" charset="2"/>
              <a:buChar char="Ø"/>
            </a:pPr>
            <a:r>
              <a:rPr lang="en-US" altLang="zh-CN" kern="100" dirty="0">
                <a:latin typeface="黑体" panose="02010609060101010101" pitchFamily="49" charset="-122"/>
                <a:ea typeface="黑体" panose="02010609060101010101" pitchFamily="49" charset="-122"/>
              </a:rPr>
              <a:t>  </a:t>
            </a:r>
            <a:r>
              <a:rPr lang="zh-CN" altLang="zh-CN" kern="100" dirty="0">
                <a:latin typeface="黑体" panose="02010609060101010101" pitchFamily="49" charset="-122"/>
                <a:ea typeface="黑体" panose="02010609060101010101" pitchFamily="49" charset="-122"/>
              </a:rPr>
              <a:t>学生则可以在这个系统中上传文档，查看项目描述。</a:t>
            </a:r>
            <a:endParaRPr lang="en-US" altLang="zh-CN" kern="100" dirty="0">
              <a:latin typeface="黑体" panose="02010609060101010101" pitchFamily="49" charset="-122"/>
              <a:ea typeface="黑体" panose="02010609060101010101" pitchFamily="49" charset="-122"/>
            </a:endParaRPr>
          </a:p>
          <a:p>
            <a:pPr algn="just">
              <a:spcAft>
                <a:spcPts val="0"/>
              </a:spcAft>
              <a:buFont typeface="Wingdings" panose="05000000000000000000" pitchFamily="2" charset="2"/>
              <a:buChar char="Ø"/>
            </a:pPr>
            <a:r>
              <a:rPr lang="en-US" altLang="zh-CN" kern="100" dirty="0">
                <a:latin typeface="黑体" panose="02010609060101010101" pitchFamily="49" charset="-122"/>
                <a:ea typeface="黑体" panose="02010609060101010101" pitchFamily="49" charset="-122"/>
              </a:rPr>
              <a:t>  </a:t>
            </a:r>
            <a:r>
              <a:rPr lang="zh-CN" altLang="zh-CN" kern="100" dirty="0">
                <a:latin typeface="黑体" panose="02010609060101010101" pitchFamily="49" charset="-122"/>
                <a:ea typeface="黑体" panose="02010609060101010101" pitchFamily="49" charset="-122"/>
              </a:rPr>
              <a:t>整个系统可以整学校、企业、学生在整个实训过程中的信息，并对学生的表现进行跟踪考核，在最大限度上减少管理成本。</a:t>
            </a:r>
            <a:endParaRPr lang="zh-CN" altLang="en-US" dirty="0"/>
          </a:p>
        </p:txBody>
      </p:sp>
      <p:sp>
        <p:nvSpPr>
          <p:cNvPr id="7" name="灯片编号占位符 6">
            <a:extLst>
              <a:ext uri="{FF2B5EF4-FFF2-40B4-BE49-F238E27FC236}">
                <a16:creationId xmlns:a16="http://schemas.microsoft.com/office/drawing/2014/main" id="{57196B0D-2833-4033-9005-0D2788918808}"/>
              </a:ext>
            </a:extLst>
          </p:cNvPr>
          <p:cNvSpPr>
            <a:spLocks noGrp="1"/>
          </p:cNvSpPr>
          <p:nvPr>
            <p:ph type="sldNum" sz="quarter" idx="12"/>
          </p:nvPr>
        </p:nvSpPr>
        <p:spPr/>
        <p:txBody>
          <a:bodyPr/>
          <a:lstStyle/>
          <a:p>
            <a:fld id="{0C93CCE4-95A6-4709-9EAB-7612242B89DD}" type="slidenum">
              <a:rPr lang="zh-CN" altLang="en-US" smtClean="0"/>
              <a:t>4</a:t>
            </a:fld>
            <a:endParaRPr lang="zh-CN" altLang="en-US"/>
          </a:p>
        </p:txBody>
      </p:sp>
    </p:spTree>
    <p:extLst>
      <p:ext uri="{BB962C8B-B14F-4D97-AF65-F5344CB8AC3E}">
        <p14:creationId xmlns:p14="http://schemas.microsoft.com/office/powerpoint/2010/main" val="30775332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B09F942-7F01-4FFB-BD1F-EAD778286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12" y="449848"/>
            <a:ext cx="8937776" cy="5027499"/>
          </a:xfrm>
          <a:prstGeom prst="rect">
            <a:avLst/>
          </a:prstGeom>
          <a:ln>
            <a:solidFill>
              <a:schemeClr val="tx1"/>
            </a:solidFill>
          </a:ln>
        </p:spPr>
      </p:pic>
      <p:sp>
        <p:nvSpPr>
          <p:cNvPr id="11" name="文本框 10">
            <a:extLst>
              <a:ext uri="{FF2B5EF4-FFF2-40B4-BE49-F238E27FC236}">
                <a16:creationId xmlns:a16="http://schemas.microsoft.com/office/drawing/2014/main" id="{A70014BA-66F5-490D-8B83-24FE37E64AF4}"/>
              </a:ext>
            </a:extLst>
          </p:cNvPr>
          <p:cNvSpPr txBox="1"/>
          <p:nvPr/>
        </p:nvSpPr>
        <p:spPr>
          <a:xfrm>
            <a:off x="3402465" y="5649363"/>
            <a:ext cx="2339103" cy="523220"/>
          </a:xfrm>
          <a:prstGeom prst="rect">
            <a:avLst/>
          </a:prstGeom>
          <a:noFill/>
        </p:spPr>
        <p:txBody>
          <a:bodyPr wrap="none" rtlCol="0">
            <a:spAutoFit/>
          </a:bodyPr>
          <a:lstStyle/>
          <a:p>
            <a:pPr algn="ctr"/>
            <a:r>
              <a:rPr lang="zh-CN" altLang="en-US" sz="2800" dirty="0">
                <a:latin typeface="黑体" panose="02010609060101010101" pitchFamily="49" charset="-122"/>
                <a:ea typeface="黑体" panose="02010609060101010101" pitchFamily="49" charset="-122"/>
              </a:rPr>
              <a:t>学生信息编辑</a:t>
            </a:r>
          </a:p>
        </p:txBody>
      </p:sp>
    </p:spTree>
    <p:extLst>
      <p:ext uri="{BB962C8B-B14F-4D97-AF65-F5344CB8AC3E}">
        <p14:creationId xmlns:p14="http://schemas.microsoft.com/office/powerpoint/2010/main" val="35771488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B09F942-7F01-4FFB-BD1F-EAD778286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12" y="449848"/>
            <a:ext cx="8937776" cy="5027499"/>
          </a:xfrm>
          <a:prstGeom prst="rect">
            <a:avLst/>
          </a:prstGeom>
          <a:ln>
            <a:solidFill>
              <a:schemeClr val="tx1"/>
            </a:solidFill>
          </a:ln>
        </p:spPr>
      </p:pic>
      <p:sp>
        <p:nvSpPr>
          <p:cNvPr id="11" name="文本框 10">
            <a:extLst>
              <a:ext uri="{FF2B5EF4-FFF2-40B4-BE49-F238E27FC236}">
                <a16:creationId xmlns:a16="http://schemas.microsoft.com/office/drawing/2014/main" id="{A70014BA-66F5-490D-8B83-24FE37E64AF4}"/>
              </a:ext>
            </a:extLst>
          </p:cNvPr>
          <p:cNvSpPr txBox="1"/>
          <p:nvPr/>
        </p:nvSpPr>
        <p:spPr>
          <a:xfrm>
            <a:off x="3761539" y="5649363"/>
            <a:ext cx="1620957" cy="523220"/>
          </a:xfrm>
          <a:prstGeom prst="rect">
            <a:avLst/>
          </a:prstGeom>
          <a:noFill/>
        </p:spPr>
        <p:txBody>
          <a:bodyPr wrap="none" rtlCol="0">
            <a:spAutoFit/>
          </a:bodyPr>
          <a:lstStyle/>
          <a:p>
            <a:pPr algn="ctr"/>
            <a:r>
              <a:rPr lang="zh-CN" altLang="en-US" sz="2800" dirty="0">
                <a:latin typeface="黑体" panose="02010609060101010101" pitchFamily="49" charset="-122"/>
                <a:ea typeface="黑体" panose="02010609060101010101" pitchFamily="49" charset="-122"/>
              </a:rPr>
              <a:t>删除学生</a:t>
            </a:r>
          </a:p>
        </p:txBody>
      </p:sp>
    </p:spTree>
    <p:extLst>
      <p:ext uri="{BB962C8B-B14F-4D97-AF65-F5344CB8AC3E}">
        <p14:creationId xmlns:p14="http://schemas.microsoft.com/office/powerpoint/2010/main" val="42838704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B09F942-7F01-4FFB-BD1F-EAD778286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12" y="449848"/>
            <a:ext cx="8937776" cy="5027499"/>
          </a:xfrm>
          <a:prstGeom prst="rect">
            <a:avLst/>
          </a:prstGeom>
          <a:ln>
            <a:solidFill>
              <a:schemeClr val="tx1"/>
            </a:solidFill>
          </a:ln>
        </p:spPr>
      </p:pic>
      <p:sp>
        <p:nvSpPr>
          <p:cNvPr id="11" name="文本框 10">
            <a:extLst>
              <a:ext uri="{FF2B5EF4-FFF2-40B4-BE49-F238E27FC236}">
                <a16:creationId xmlns:a16="http://schemas.microsoft.com/office/drawing/2014/main" id="{A70014BA-66F5-490D-8B83-24FE37E64AF4}"/>
              </a:ext>
            </a:extLst>
          </p:cNvPr>
          <p:cNvSpPr txBox="1"/>
          <p:nvPr/>
        </p:nvSpPr>
        <p:spPr>
          <a:xfrm>
            <a:off x="3402468" y="5649363"/>
            <a:ext cx="2339103" cy="523220"/>
          </a:xfrm>
          <a:prstGeom prst="rect">
            <a:avLst/>
          </a:prstGeom>
          <a:noFill/>
        </p:spPr>
        <p:txBody>
          <a:bodyPr wrap="none" rtlCol="0">
            <a:spAutoFit/>
          </a:bodyPr>
          <a:lstStyle/>
          <a:p>
            <a:pPr algn="ctr"/>
            <a:r>
              <a:rPr lang="zh-CN" altLang="en-US" sz="2800" dirty="0">
                <a:latin typeface="黑体" panose="02010609060101010101" pitchFamily="49" charset="-122"/>
                <a:ea typeface="黑体" panose="02010609060101010101" pitchFamily="49" charset="-122"/>
              </a:rPr>
              <a:t>批量导入学生</a:t>
            </a:r>
          </a:p>
        </p:txBody>
      </p:sp>
    </p:spTree>
    <p:extLst>
      <p:ext uri="{BB962C8B-B14F-4D97-AF65-F5344CB8AC3E}">
        <p14:creationId xmlns:p14="http://schemas.microsoft.com/office/powerpoint/2010/main" val="17150454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7FDEDC-B2EA-49FC-89B6-9A93E733A995}"/>
              </a:ext>
            </a:extLst>
          </p:cNvPr>
          <p:cNvSpPr>
            <a:spLocks noGrp="1"/>
          </p:cNvSpPr>
          <p:nvPr>
            <p:ph type="title"/>
          </p:nvPr>
        </p:nvSpPr>
        <p:spPr/>
        <p:txBody>
          <a:bodyPr/>
          <a:lstStyle/>
          <a:p>
            <a:r>
              <a:rPr lang="zh-CN" altLang="en-US" dirty="0"/>
              <a:t>功能模块</a:t>
            </a:r>
          </a:p>
        </p:txBody>
      </p:sp>
      <p:graphicFrame>
        <p:nvGraphicFramePr>
          <p:cNvPr id="4" name="内容占位符 3">
            <a:extLst>
              <a:ext uri="{FF2B5EF4-FFF2-40B4-BE49-F238E27FC236}">
                <a16:creationId xmlns:a16="http://schemas.microsoft.com/office/drawing/2014/main" id="{58EB25CB-5CBC-4BEE-B4A0-C869D47F6691}"/>
              </a:ext>
            </a:extLst>
          </p:cNvPr>
          <p:cNvGraphicFramePr>
            <a:graphicFrameLocks noGrp="1"/>
          </p:cNvGraphicFramePr>
          <p:nvPr>
            <p:ph idx="1"/>
            <p:extLst>
              <p:ext uri="{D42A27DB-BD31-4B8C-83A1-F6EECF244321}">
                <p14:modId xmlns:p14="http://schemas.microsoft.com/office/powerpoint/2010/main" val="973627577"/>
              </p:ext>
            </p:extLst>
          </p:nvPr>
        </p:nvGraphicFramePr>
        <p:xfrm>
          <a:off x="900752" y="1955497"/>
          <a:ext cx="7466008" cy="4206240"/>
        </p:xfrm>
        <a:graphic>
          <a:graphicData uri="http://schemas.openxmlformats.org/drawingml/2006/table">
            <a:tbl>
              <a:tblPr firstCol="1">
                <a:tableStyleId>{5C22544A-7EE6-4342-B048-85BDC9FD1C3A}</a:tableStyleId>
              </a:tblPr>
              <a:tblGrid>
                <a:gridCol w="2688856">
                  <a:extLst>
                    <a:ext uri="{9D8B030D-6E8A-4147-A177-3AD203B41FA5}">
                      <a16:colId xmlns:a16="http://schemas.microsoft.com/office/drawing/2014/main" val="2754567243"/>
                    </a:ext>
                  </a:extLst>
                </a:gridCol>
                <a:gridCol w="4777152">
                  <a:extLst>
                    <a:ext uri="{9D8B030D-6E8A-4147-A177-3AD203B41FA5}">
                      <a16:colId xmlns:a16="http://schemas.microsoft.com/office/drawing/2014/main" val="2762115839"/>
                    </a:ext>
                  </a:extLst>
                </a:gridCol>
              </a:tblGrid>
              <a:tr h="240727">
                <a:tc rowSpan="4">
                  <a:txBody>
                    <a:bodyPr/>
                    <a:lstStyle/>
                    <a:p>
                      <a:pPr algn="ctr" fontAlgn="ctr">
                        <a:spcAft>
                          <a:spcPts val="0"/>
                        </a:spcAft>
                      </a:pPr>
                      <a:r>
                        <a:rPr lang="zh-CN" sz="1600" kern="100" dirty="0">
                          <a:effectLst/>
                          <a:latin typeface="微软雅黑" panose="020B0503020204020204" pitchFamily="34" charset="-122"/>
                          <a:ea typeface="微软雅黑" panose="020B0503020204020204" pitchFamily="34" charset="-122"/>
                        </a:rPr>
                        <a:t>项目库管理</a:t>
                      </a:r>
                      <a:endParaRPr lang="zh-CN" sz="1600" b="1" kern="100" dirty="0">
                        <a:effectLst/>
                        <a:latin typeface="微软雅黑" panose="020B0503020204020204" pitchFamily="34" charset="-122"/>
                        <a:ea typeface="微软雅黑" panose="020B0503020204020204" pitchFamily="34" charset="-122"/>
                        <a:cs typeface="Arial" panose="020B0604020202020204" pitchFamily="34" charset="0"/>
                      </a:endParaRPr>
                    </a:p>
                  </a:txBody>
                  <a:tcPr marL="9525" marR="9525" marT="9525" marB="9525" anchor="ctr">
                    <a:solidFill>
                      <a:schemeClr val="bg1">
                        <a:lumMod val="65000"/>
                      </a:schemeClr>
                    </a:solidFill>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项目库展示</a:t>
                      </a:r>
                    </a:p>
                  </a:txBody>
                  <a:tcPr marL="9525" marR="9525" marT="9525" marB="9525" anchor="ctr">
                    <a:solidFill>
                      <a:schemeClr val="bg1">
                        <a:lumMod val="65000"/>
                      </a:schemeClr>
                    </a:solidFill>
                  </a:tcPr>
                </a:tc>
                <a:extLst>
                  <a:ext uri="{0D108BD9-81ED-4DB2-BD59-A6C34878D82A}">
                    <a16:rowId xmlns:a16="http://schemas.microsoft.com/office/drawing/2014/main" val="203741797"/>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项目添加</a:t>
                      </a:r>
                    </a:p>
                  </a:txBody>
                  <a:tcPr marL="9525" marR="9525" marT="9525" marB="9525" anchor="ctr">
                    <a:solidFill>
                      <a:schemeClr val="bg1">
                        <a:lumMod val="65000"/>
                      </a:schemeClr>
                    </a:solidFill>
                  </a:tcPr>
                </a:tc>
                <a:extLst>
                  <a:ext uri="{0D108BD9-81ED-4DB2-BD59-A6C34878D82A}">
                    <a16:rowId xmlns:a16="http://schemas.microsoft.com/office/drawing/2014/main" val="4178351198"/>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项目审批</a:t>
                      </a:r>
                    </a:p>
                  </a:txBody>
                  <a:tcPr marL="9525" marR="9525" marT="9525" marB="9525" anchor="ctr">
                    <a:solidFill>
                      <a:schemeClr val="bg1">
                        <a:lumMod val="65000"/>
                      </a:schemeClr>
                    </a:solidFill>
                  </a:tcPr>
                </a:tc>
                <a:extLst>
                  <a:ext uri="{0D108BD9-81ED-4DB2-BD59-A6C34878D82A}">
                    <a16:rowId xmlns:a16="http://schemas.microsoft.com/office/drawing/2014/main" val="4156830680"/>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项目库管理</a:t>
                      </a:r>
                    </a:p>
                  </a:txBody>
                  <a:tcPr marL="9525" marR="9525" marT="9525" marB="9525" anchor="ctr">
                    <a:solidFill>
                      <a:schemeClr val="bg1">
                        <a:lumMod val="65000"/>
                      </a:schemeClr>
                    </a:solidFill>
                  </a:tcPr>
                </a:tc>
                <a:extLst>
                  <a:ext uri="{0D108BD9-81ED-4DB2-BD59-A6C34878D82A}">
                    <a16:rowId xmlns:a16="http://schemas.microsoft.com/office/drawing/2014/main" val="914306041"/>
                  </a:ext>
                </a:extLst>
              </a:tr>
              <a:tr h="240727">
                <a:tc rowSpan="2">
                  <a:txBody>
                    <a:bodyPr/>
                    <a:lstStyle/>
                    <a:p>
                      <a:pPr algn="ctr" fontAlgn="ctr">
                        <a:spcAft>
                          <a:spcPts val="0"/>
                        </a:spcAft>
                      </a:pPr>
                      <a:r>
                        <a:rPr lang="zh-CN" sz="1600" kern="100" dirty="0">
                          <a:effectLst/>
                          <a:latin typeface="微软雅黑" panose="020B0503020204020204" pitchFamily="34" charset="-122"/>
                          <a:ea typeface="微软雅黑" panose="020B0503020204020204" pitchFamily="34" charset="-122"/>
                        </a:rPr>
                        <a:t>文档库管理</a:t>
                      </a:r>
                      <a:endParaRPr lang="zh-CN" sz="1600" b="1" kern="100" dirty="0">
                        <a:effectLst/>
                        <a:latin typeface="微软雅黑" panose="020B0503020204020204" pitchFamily="34" charset="-122"/>
                        <a:ea typeface="微软雅黑" panose="020B0503020204020204" pitchFamily="34" charset="-122"/>
                        <a:cs typeface="Arial" panose="020B0604020202020204" pitchFamily="34" charset="0"/>
                      </a:endParaRPr>
                    </a:p>
                  </a:txBody>
                  <a:tcPr marL="9525" marR="9525" marT="9525" marB="9525" anchor="ctr">
                    <a:solidFill>
                      <a:schemeClr val="bg1">
                        <a:lumMod val="65000"/>
                      </a:schemeClr>
                    </a:solidFill>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文档库展示</a:t>
                      </a:r>
                    </a:p>
                  </a:txBody>
                  <a:tcPr marL="9525" marR="9525" marT="9525" marB="9525" anchor="ctr">
                    <a:solidFill>
                      <a:schemeClr val="bg1">
                        <a:lumMod val="65000"/>
                      </a:schemeClr>
                    </a:solidFill>
                  </a:tcPr>
                </a:tc>
                <a:extLst>
                  <a:ext uri="{0D108BD9-81ED-4DB2-BD59-A6C34878D82A}">
                    <a16:rowId xmlns:a16="http://schemas.microsoft.com/office/drawing/2014/main" val="1427562950"/>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文档添加</a:t>
                      </a:r>
                    </a:p>
                  </a:txBody>
                  <a:tcPr marL="9525" marR="9525" marT="9525" marB="9525" anchor="ctr">
                    <a:solidFill>
                      <a:schemeClr val="bg1">
                        <a:lumMod val="65000"/>
                      </a:schemeClr>
                    </a:solidFill>
                  </a:tcPr>
                </a:tc>
                <a:extLst>
                  <a:ext uri="{0D108BD9-81ED-4DB2-BD59-A6C34878D82A}">
                    <a16:rowId xmlns:a16="http://schemas.microsoft.com/office/drawing/2014/main" val="4287248822"/>
                  </a:ext>
                </a:extLst>
              </a:tr>
              <a:tr h="240727">
                <a:tc rowSpan="5">
                  <a:txBody>
                    <a:bodyPr/>
                    <a:lstStyle/>
                    <a:p>
                      <a:pPr algn="ctr" fontAlgn="ctr">
                        <a:spcAft>
                          <a:spcPts val="0"/>
                        </a:spcAft>
                      </a:pPr>
                      <a:r>
                        <a:rPr lang="zh-CN" sz="1600" kern="100" dirty="0">
                          <a:effectLst/>
                          <a:latin typeface="微软雅黑" panose="020B0503020204020204" pitchFamily="34" charset="-122"/>
                          <a:ea typeface="微软雅黑" panose="020B0503020204020204" pitchFamily="34" charset="-122"/>
                        </a:rPr>
                        <a:t>学员、班级管理</a:t>
                      </a:r>
                      <a:endParaRPr lang="zh-CN" sz="1600" b="1" kern="100" dirty="0">
                        <a:effectLst/>
                        <a:latin typeface="微软雅黑" panose="020B0503020204020204" pitchFamily="34" charset="-122"/>
                        <a:ea typeface="微软雅黑" panose="020B0503020204020204" pitchFamily="34" charset="-122"/>
                        <a:cs typeface="Arial" panose="020B0604020202020204" pitchFamily="34" charset="0"/>
                      </a:endParaRPr>
                    </a:p>
                  </a:txBody>
                  <a:tcPr marL="9525" marR="9525" marT="9525" marB="9525" anchor="ct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录入学员</a:t>
                      </a:r>
                      <a:r>
                        <a:rPr lang="en-US" sz="1600" kern="100" dirty="0">
                          <a:effectLst/>
                          <a:latin typeface="黑体" panose="02010609060101010101" pitchFamily="49" charset="-122"/>
                          <a:ea typeface="黑体" panose="02010609060101010101" pitchFamily="49" charset="-122"/>
                        </a:rPr>
                        <a:t>(</a:t>
                      </a:r>
                      <a:r>
                        <a:rPr lang="zh-CN" sz="1600" kern="100" dirty="0">
                          <a:effectLst/>
                          <a:latin typeface="黑体" panose="02010609060101010101" pitchFamily="49" charset="-122"/>
                          <a:ea typeface="黑体" panose="02010609060101010101" pitchFamily="49" charset="-122"/>
                        </a:rPr>
                        <a:t>批量、单个</a:t>
                      </a:r>
                      <a:r>
                        <a:rPr lang="en-US" sz="1600" kern="100" dirty="0">
                          <a:effectLst/>
                          <a:latin typeface="黑体" panose="02010609060101010101" pitchFamily="49" charset="-122"/>
                          <a:ea typeface="黑体" panose="02010609060101010101" pitchFamily="49" charset="-122"/>
                        </a:rPr>
                        <a:t>)</a:t>
                      </a:r>
                      <a:endParaRPr lang="zh-CN" sz="1600" kern="100" dirty="0">
                        <a:effectLst/>
                        <a:latin typeface="黑体" panose="02010609060101010101" pitchFamily="49" charset="-122"/>
                        <a:ea typeface="黑体" panose="02010609060101010101" pitchFamily="49" charset="-122"/>
                      </a:endParaRPr>
                    </a:p>
                  </a:txBody>
                  <a:tcPr marL="9525" marR="9525" marT="9525" marB="9525" anchor="ctr">
                    <a:solidFill>
                      <a:srgbClr val="A6A6A6"/>
                    </a:solidFill>
                  </a:tcPr>
                </a:tc>
                <a:extLst>
                  <a:ext uri="{0D108BD9-81ED-4DB2-BD59-A6C34878D82A}">
                    <a16:rowId xmlns:a16="http://schemas.microsoft.com/office/drawing/2014/main" val="167075776"/>
                  </a:ext>
                </a:extLst>
              </a:tr>
              <a:tr h="240727">
                <a:tc vMerge="1">
                  <a:txBody>
                    <a:bodyPr/>
                    <a:lstStyle/>
                    <a:p>
                      <a:endParaRPr lang="zh-CN" altLang="en-US"/>
                    </a:p>
                  </a:txBody>
                  <a:tcPr/>
                </a:tc>
                <a:tc>
                  <a:txBody>
                    <a:bodyPr/>
                    <a:lstStyle/>
                    <a:p>
                      <a:pPr marL="0" indent="457200" algn="l" defTabSz="914400" rtl="0" eaLnBrk="1" fontAlgn="ctr" latinLnBrk="0" hangingPunct="1">
                        <a:spcBef>
                          <a:spcPts val="0"/>
                        </a:spcBef>
                        <a:spcAft>
                          <a:spcPts val="0"/>
                        </a:spcAft>
                      </a:pPr>
                      <a:r>
                        <a:rPr lang="zh-CN" altLang="en-US" sz="1600" kern="100" dirty="0">
                          <a:solidFill>
                            <a:schemeClr val="dk1"/>
                          </a:solidFill>
                          <a:effectLst/>
                          <a:latin typeface="黑体" panose="02010609060101010101" pitchFamily="49" charset="-122"/>
                          <a:ea typeface="黑体" panose="02010609060101010101" pitchFamily="49" charset="-122"/>
                          <a:cs typeface="+mn-cs"/>
                        </a:rPr>
                        <a:t>班级管理</a:t>
                      </a:r>
                      <a:r>
                        <a:rPr lang="en-US" sz="1600" kern="100" dirty="0">
                          <a:solidFill>
                            <a:schemeClr val="dk1"/>
                          </a:solidFill>
                          <a:effectLst/>
                          <a:latin typeface="黑体" panose="02010609060101010101" pitchFamily="49" charset="-122"/>
                          <a:ea typeface="黑体" panose="02010609060101010101" pitchFamily="49" charset="-122"/>
                          <a:cs typeface="+mn-cs"/>
                        </a:rPr>
                        <a:t>(</a:t>
                      </a:r>
                      <a:r>
                        <a:rPr lang="zh-CN" altLang="en-US" sz="1600" kern="100" dirty="0">
                          <a:solidFill>
                            <a:schemeClr val="dk1"/>
                          </a:solidFill>
                          <a:effectLst/>
                          <a:latin typeface="黑体" panose="02010609060101010101" pitchFamily="49" charset="-122"/>
                          <a:ea typeface="黑体" panose="02010609060101010101" pitchFamily="49" charset="-122"/>
                          <a:cs typeface="+mn-cs"/>
                        </a:rPr>
                        <a:t>增删改查</a:t>
                      </a:r>
                      <a:r>
                        <a:rPr lang="en-US" sz="1600" kern="100" dirty="0">
                          <a:solidFill>
                            <a:schemeClr val="dk1"/>
                          </a:solidFill>
                          <a:effectLst/>
                          <a:latin typeface="黑体" panose="02010609060101010101" pitchFamily="49" charset="-122"/>
                          <a:ea typeface="黑体" panose="02010609060101010101" pitchFamily="49" charset="-122"/>
                          <a:cs typeface="+mn-cs"/>
                        </a:rPr>
                        <a:t>)</a:t>
                      </a:r>
                      <a:endParaRPr lang="zh-CN" altLang="en-US" sz="1600" kern="100" dirty="0">
                        <a:solidFill>
                          <a:schemeClr val="dk1"/>
                        </a:solidFill>
                        <a:effectLst/>
                        <a:latin typeface="黑体" panose="02010609060101010101" pitchFamily="49" charset="-122"/>
                        <a:ea typeface="黑体" panose="02010609060101010101" pitchFamily="49" charset="-122"/>
                        <a:cs typeface="+mn-cs"/>
                      </a:endParaRPr>
                    </a:p>
                  </a:txBody>
                  <a:tcPr marL="9525" marR="9525" marT="9525" marB="9525" anchor="ctr">
                    <a:solidFill>
                      <a:srgbClr val="FAEDE7"/>
                    </a:solidFill>
                  </a:tcPr>
                </a:tc>
                <a:extLst>
                  <a:ext uri="{0D108BD9-81ED-4DB2-BD59-A6C34878D82A}">
                    <a16:rowId xmlns:a16="http://schemas.microsoft.com/office/drawing/2014/main" val="2821554691"/>
                  </a:ext>
                </a:extLst>
              </a:tr>
              <a:tr h="240727">
                <a:tc vMerge="1">
                  <a:txBody>
                    <a:bodyPr/>
                    <a:lstStyle/>
                    <a:p>
                      <a:endParaRPr lang="zh-CN" altLang="en-US"/>
                    </a:p>
                  </a:txBody>
                  <a:tcPr/>
                </a:tc>
                <a:tc>
                  <a:txBody>
                    <a:bodyPr/>
                    <a:lstStyle/>
                    <a:p>
                      <a:pPr marL="0" indent="457200" algn="l" defTabSz="914400" rtl="0" eaLnBrk="1" fontAlgn="ctr" latinLnBrk="0" hangingPunct="1">
                        <a:spcBef>
                          <a:spcPts val="0"/>
                        </a:spcBef>
                        <a:spcAft>
                          <a:spcPts val="0"/>
                        </a:spcAft>
                      </a:pPr>
                      <a:r>
                        <a:rPr lang="zh-CN" altLang="en-US" sz="1600" kern="100" dirty="0">
                          <a:solidFill>
                            <a:schemeClr val="dk1"/>
                          </a:solidFill>
                          <a:effectLst/>
                          <a:latin typeface="黑体" panose="02010609060101010101" pitchFamily="49" charset="-122"/>
                          <a:ea typeface="黑体" panose="02010609060101010101" pitchFamily="49" charset="-122"/>
                          <a:cs typeface="+mn-cs"/>
                        </a:rPr>
                        <a:t>学员分班</a:t>
                      </a:r>
                    </a:p>
                  </a:txBody>
                  <a:tcPr marL="9525" marR="9525" marT="9525" marB="9525" anchor="ctr">
                    <a:solidFill>
                      <a:srgbClr val="A6A6A6"/>
                    </a:solidFill>
                  </a:tcPr>
                </a:tc>
                <a:extLst>
                  <a:ext uri="{0D108BD9-81ED-4DB2-BD59-A6C34878D82A}">
                    <a16:rowId xmlns:a16="http://schemas.microsoft.com/office/drawing/2014/main" val="1875089941"/>
                  </a:ext>
                </a:extLst>
              </a:tr>
              <a:tr h="240727">
                <a:tc vMerge="1">
                  <a:txBody>
                    <a:bodyPr/>
                    <a:lstStyle/>
                    <a:p>
                      <a:endParaRPr lang="zh-CN" altLang="en-US"/>
                    </a:p>
                  </a:txBody>
                  <a:tcPr/>
                </a:tc>
                <a:tc>
                  <a:txBody>
                    <a:bodyPr/>
                    <a:lstStyle/>
                    <a:p>
                      <a:pPr marL="0" indent="457200" algn="l" defTabSz="914400" rtl="0" eaLnBrk="1" fontAlgn="ctr" latinLnBrk="0" hangingPunct="1">
                        <a:spcBef>
                          <a:spcPts val="0"/>
                        </a:spcBef>
                        <a:spcAft>
                          <a:spcPts val="0"/>
                        </a:spcAft>
                      </a:pPr>
                      <a:r>
                        <a:rPr lang="zh-CN" altLang="en-US" sz="1600" kern="100" dirty="0">
                          <a:solidFill>
                            <a:schemeClr val="dk1"/>
                          </a:solidFill>
                          <a:effectLst/>
                          <a:latin typeface="黑体" panose="02010609060101010101" pitchFamily="49" charset="-122"/>
                          <a:ea typeface="黑体" panose="02010609060101010101" pitchFamily="49" charset="-122"/>
                          <a:cs typeface="+mn-cs"/>
                        </a:rPr>
                        <a:t>班级学员分组</a:t>
                      </a:r>
                    </a:p>
                  </a:txBody>
                  <a:tcPr marL="9525" marR="9525" marT="9525" marB="9525" anchor="ctr">
                    <a:solidFill>
                      <a:srgbClr val="A6A6A6"/>
                    </a:solidFill>
                  </a:tcPr>
                </a:tc>
                <a:extLst>
                  <a:ext uri="{0D108BD9-81ED-4DB2-BD59-A6C34878D82A}">
                    <a16:rowId xmlns:a16="http://schemas.microsoft.com/office/drawing/2014/main" val="4259582985"/>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学员生成登录帐号</a:t>
                      </a:r>
                    </a:p>
                  </a:txBody>
                  <a:tcPr marL="9525" marR="9525" marT="9525" marB="9525" anchor="ctr">
                    <a:solidFill>
                      <a:srgbClr val="A6A6A6"/>
                    </a:solidFill>
                  </a:tcPr>
                </a:tc>
                <a:extLst>
                  <a:ext uri="{0D108BD9-81ED-4DB2-BD59-A6C34878D82A}">
                    <a16:rowId xmlns:a16="http://schemas.microsoft.com/office/drawing/2014/main" val="234194382"/>
                  </a:ext>
                </a:extLst>
              </a:tr>
              <a:tr h="240727">
                <a:tc rowSpan="3">
                  <a:txBody>
                    <a:bodyPr/>
                    <a:lstStyle/>
                    <a:p>
                      <a:pPr algn="ctr" fontAlgn="ctr">
                        <a:spcAft>
                          <a:spcPts val="0"/>
                        </a:spcAft>
                      </a:pPr>
                      <a:r>
                        <a:rPr lang="zh-CN" sz="1600" kern="100" dirty="0">
                          <a:effectLst/>
                          <a:latin typeface="微软雅黑" panose="020B0503020204020204" pitchFamily="34" charset="-122"/>
                          <a:ea typeface="微软雅黑" panose="020B0503020204020204" pitchFamily="34" charset="-122"/>
                        </a:rPr>
                        <a:t>工程师核心</a:t>
                      </a:r>
                      <a:endParaRPr lang="zh-CN" sz="1600" b="1" kern="100" dirty="0">
                        <a:effectLst/>
                        <a:latin typeface="微软雅黑" panose="020B0503020204020204" pitchFamily="34" charset="-122"/>
                        <a:ea typeface="微软雅黑" panose="020B0503020204020204" pitchFamily="34" charset="-122"/>
                        <a:cs typeface="Arial" panose="020B0604020202020204" pitchFamily="34" charset="0"/>
                      </a:endParaRPr>
                    </a:p>
                  </a:txBody>
                  <a:tcPr marL="9525" marR="9525" marT="9525" marB="9525" anchor="ctr">
                    <a:solidFill>
                      <a:schemeClr val="bg1">
                        <a:lumMod val="65000"/>
                      </a:schemeClr>
                    </a:solidFill>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查看、创建、删除教学计划</a:t>
                      </a:r>
                    </a:p>
                  </a:txBody>
                  <a:tcPr marL="9525" marR="9525" marT="9525" marB="9525" anchor="ctr">
                    <a:solidFill>
                      <a:schemeClr val="bg1">
                        <a:lumMod val="65000"/>
                      </a:schemeClr>
                    </a:solidFill>
                  </a:tcPr>
                </a:tc>
                <a:extLst>
                  <a:ext uri="{0D108BD9-81ED-4DB2-BD59-A6C34878D82A}">
                    <a16:rowId xmlns:a16="http://schemas.microsoft.com/office/drawing/2014/main" val="3212847536"/>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添加任务、制定时间</a:t>
                      </a:r>
                    </a:p>
                  </a:txBody>
                  <a:tcPr marL="9525" marR="9525" marT="9525" marB="9525" anchor="ctr">
                    <a:solidFill>
                      <a:schemeClr val="bg1">
                        <a:lumMod val="65000"/>
                      </a:schemeClr>
                    </a:solidFill>
                  </a:tcPr>
                </a:tc>
                <a:extLst>
                  <a:ext uri="{0D108BD9-81ED-4DB2-BD59-A6C34878D82A}">
                    <a16:rowId xmlns:a16="http://schemas.microsoft.com/office/drawing/2014/main" val="1547508912"/>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学员文档评分</a:t>
                      </a:r>
                    </a:p>
                  </a:txBody>
                  <a:tcPr marL="9525" marR="9525" marT="9525" marB="9525" anchor="ctr">
                    <a:solidFill>
                      <a:schemeClr val="bg1">
                        <a:lumMod val="65000"/>
                      </a:schemeClr>
                    </a:solidFill>
                  </a:tcPr>
                </a:tc>
                <a:extLst>
                  <a:ext uri="{0D108BD9-81ED-4DB2-BD59-A6C34878D82A}">
                    <a16:rowId xmlns:a16="http://schemas.microsoft.com/office/drawing/2014/main" val="2826318598"/>
                  </a:ext>
                </a:extLst>
              </a:tr>
              <a:tr h="240727">
                <a:tc rowSpan="2">
                  <a:txBody>
                    <a:bodyPr/>
                    <a:lstStyle/>
                    <a:p>
                      <a:pPr algn="ctr" fontAlgn="ctr">
                        <a:spcAft>
                          <a:spcPts val="0"/>
                        </a:spcAft>
                      </a:pPr>
                      <a:r>
                        <a:rPr lang="zh-CN" sz="1600" kern="100" dirty="0">
                          <a:effectLst/>
                          <a:latin typeface="微软雅黑" panose="020B0503020204020204" pitchFamily="34" charset="-122"/>
                          <a:ea typeface="微软雅黑" panose="020B0503020204020204" pitchFamily="34" charset="-122"/>
                        </a:rPr>
                        <a:t>学员核心</a:t>
                      </a:r>
                      <a:endParaRPr lang="zh-CN" sz="1600" b="1" kern="100" dirty="0">
                        <a:effectLst/>
                        <a:latin typeface="微软雅黑" panose="020B0503020204020204" pitchFamily="34" charset="-122"/>
                        <a:ea typeface="微软雅黑" panose="020B0503020204020204" pitchFamily="34" charset="-122"/>
                        <a:cs typeface="Arial" panose="020B0604020202020204" pitchFamily="34" charset="0"/>
                      </a:endParaRPr>
                    </a:p>
                  </a:txBody>
                  <a:tcPr marL="9525" marR="9525" marT="9525" marB="9525" anchor="ctr">
                    <a:solidFill>
                      <a:schemeClr val="bg1">
                        <a:lumMod val="65000"/>
                      </a:schemeClr>
                    </a:solidFill>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查看教学计划、完成情况</a:t>
                      </a:r>
                    </a:p>
                  </a:txBody>
                  <a:tcPr marL="9525" marR="9525" marT="9525" marB="9525" anchor="ctr">
                    <a:solidFill>
                      <a:schemeClr val="bg1">
                        <a:lumMod val="65000"/>
                      </a:schemeClr>
                    </a:solidFill>
                  </a:tcPr>
                </a:tc>
                <a:extLst>
                  <a:ext uri="{0D108BD9-81ED-4DB2-BD59-A6C34878D82A}">
                    <a16:rowId xmlns:a16="http://schemas.microsoft.com/office/drawing/2014/main" val="378777006"/>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提交任务结果、上传文件</a:t>
                      </a:r>
                    </a:p>
                  </a:txBody>
                  <a:tcPr marL="9525" marR="9525" marT="9525" marB="9525" anchor="ctr">
                    <a:solidFill>
                      <a:schemeClr val="bg1">
                        <a:lumMod val="65000"/>
                      </a:schemeClr>
                    </a:solidFill>
                  </a:tcPr>
                </a:tc>
                <a:extLst>
                  <a:ext uri="{0D108BD9-81ED-4DB2-BD59-A6C34878D82A}">
                    <a16:rowId xmlns:a16="http://schemas.microsoft.com/office/drawing/2014/main" val="2999268594"/>
                  </a:ext>
                </a:extLst>
              </a:tr>
            </a:tbl>
          </a:graphicData>
        </a:graphic>
      </p:graphicFrame>
      <p:sp>
        <p:nvSpPr>
          <p:cNvPr id="5" name="灯片编号占位符 4">
            <a:extLst>
              <a:ext uri="{FF2B5EF4-FFF2-40B4-BE49-F238E27FC236}">
                <a16:creationId xmlns:a16="http://schemas.microsoft.com/office/drawing/2014/main" id="{562BD26A-6BA3-46C2-A4D6-8FA2362D97B4}"/>
              </a:ext>
            </a:extLst>
          </p:cNvPr>
          <p:cNvSpPr>
            <a:spLocks noGrp="1"/>
          </p:cNvSpPr>
          <p:nvPr>
            <p:ph type="sldNum" sz="quarter" idx="12"/>
          </p:nvPr>
        </p:nvSpPr>
        <p:spPr/>
        <p:txBody>
          <a:bodyPr/>
          <a:lstStyle/>
          <a:p>
            <a:fld id="{0C93CCE4-95A6-4709-9EAB-7612242B89DD}" type="slidenum">
              <a:rPr lang="zh-CN" altLang="en-US" smtClean="0"/>
              <a:t>43</a:t>
            </a:fld>
            <a:endParaRPr lang="zh-CN" altLang="en-US"/>
          </a:p>
        </p:txBody>
      </p:sp>
    </p:spTree>
    <p:extLst>
      <p:ext uri="{BB962C8B-B14F-4D97-AF65-F5344CB8AC3E}">
        <p14:creationId xmlns:p14="http://schemas.microsoft.com/office/powerpoint/2010/main" val="4176021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B09F942-7F01-4FFB-BD1F-EAD778286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12" y="449848"/>
            <a:ext cx="8937776" cy="5027499"/>
          </a:xfrm>
          <a:prstGeom prst="rect">
            <a:avLst/>
          </a:prstGeom>
          <a:ln>
            <a:solidFill>
              <a:schemeClr val="tx1"/>
            </a:solidFill>
          </a:ln>
        </p:spPr>
      </p:pic>
      <p:sp>
        <p:nvSpPr>
          <p:cNvPr id="11" name="文本框 10">
            <a:extLst>
              <a:ext uri="{FF2B5EF4-FFF2-40B4-BE49-F238E27FC236}">
                <a16:creationId xmlns:a16="http://schemas.microsoft.com/office/drawing/2014/main" id="{A70014BA-66F5-490D-8B83-24FE37E64AF4}"/>
              </a:ext>
            </a:extLst>
          </p:cNvPr>
          <p:cNvSpPr txBox="1"/>
          <p:nvPr/>
        </p:nvSpPr>
        <p:spPr>
          <a:xfrm>
            <a:off x="3761542" y="5649363"/>
            <a:ext cx="1620957" cy="523220"/>
          </a:xfrm>
          <a:prstGeom prst="rect">
            <a:avLst/>
          </a:prstGeom>
          <a:noFill/>
        </p:spPr>
        <p:txBody>
          <a:bodyPr wrap="none" rtlCol="0">
            <a:spAutoFit/>
          </a:bodyPr>
          <a:lstStyle/>
          <a:p>
            <a:pPr algn="ctr"/>
            <a:r>
              <a:rPr lang="zh-CN" altLang="en-US" sz="2800" dirty="0">
                <a:latin typeface="黑体" panose="02010609060101010101" pitchFamily="49" charset="-122"/>
                <a:ea typeface="黑体" panose="02010609060101010101" pitchFamily="49" charset="-122"/>
              </a:rPr>
              <a:t>班级列表</a:t>
            </a:r>
          </a:p>
        </p:txBody>
      </p:sp>
    </p:spTree>
    <p:extLst>
      <p:ext uri="{BB962C8B-B14F-4D97-AF65-F5344CB8AC3E}">
        <p14:creationId xmlns:p14="http://schemas.microsoft.com/office/powerpoint/2010/main" val="18592349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B09F942-7F01-4FFB-BD1F-EAD778286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12" y="449848"/>
            <a:ext cx="8937776" cy="5027499"/>
          </a:xfrm>
          <a:prstGeom prst="rect">
            <a:avLst/>
          </a:prstGeom>
          <a:ln>
            <a:solidFill>
              <a:schemeClr val="tx1"/>
            </a:solidFill>
          </a:ln>
        </p:spPr>
      </p:pic>
      <p:sp>
        <p:nvSpPr>
          <p:cNvPr id="11" name="文本框 10">
            <a:extLst>
              <a:ext uri="{FF2B5EF4-FFF2-40B4-BE49-F238E27FC236}">
                <a16:creationId xmlns:a16="http://schemas.microsoft.com/office/drawing/2014/main" id="{A70014BA-66F5-490D-8B83-24FE37E64AF4}"/>
              </a:ext>
            </a:extLst>
          </p:cNvPr>
          <p:cNvSpPr txBox="1"/>
          <p:nvPr/>
        </p:nvSpPr>
        <p:spPr>
          <a:xfrm>
            <a:off x="3761544" y="5649363"/>
            <a:ext cx="1620957" cy="523220"/>
          </a:xfrm>
          <a:prstGeom prst="rect">
            <a:avLst/>
          </a:prstGeom>
          <a:noFill/>
        </p:spPr>
        <p:txBody>
          <a:bodyPr wrap="none" rtlCol="0">
            <a:spAutoFit/>
          </a:bodyPr>
          <a:lstStyle/>
          <a:p>
            <a:pPr algn="ctr"/>
            <a:r>
              <a:rPr lang="zh-CN" altLang="en-US" sz="2800" dirty="0">
                <a:latin typeface="黑体" panose="02010609060101010101" pitchFamily="49" charset="-122"/>
                <a:ea typeface="黑体" panose="02010609060101010101" pitchFamily="49" charset="-122"/>
              </a:rPr>
              <a:t>创建班级</a:t>
            </a:r>
          </a:p>
        </p:txBody>
      </p:sp>
    </p:spTree>
    <p:extLst>
      <p:ext uri="{BB962C8B-B14F-4D97-AF65-F5344CB8AC3E}">
        <p14:creationId xmlns:p14="http://schemas.microsoft.com/office/powerpoint/2010/main" val="695265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B09F942-7F01-4FFB-BD1F-EAD778286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12" y="449848"/>
            <a:ext cx="8937776" cy="5027499"/>
          </a:xfrm>
          <a:prstGeom prst="rect">
            <a:avLst/>
          </a:prstGeom>
          <a:ln>
            <a:solidFill>
              <a:schemeClr val="tx1"/>
            </a:solidFill>
          </a:ln>
        </p:spPr>
      </p:pic>
      <p:sp>
        <p:nvSpPr>
          <p:cNvPr id="11" name="文本框 10">
            <a:extLst>
              <a:ext uri="{FF2B5EF4-FFF2-40B4-BE49-F238E27FC236}">
                <a16:creationId xmlns:a16="http://schemas.microsoft.com/office/drawing/2014/main" id="{A70014BA-66F5-490D-8B83-24FE37E64AF4}"/>
              </a:ext>
            </a:extLst>
          </p:cNvPr>
          <p:cNvSpPr txBox="1"/>
          <p:nvPr/>
        </p:nvSpPr>
        <p:spPr>
          <a:xfrm>
            <a:off x="3761544" y="5649363"/>
            <a:ext cx="1620957" cy="523220"/>
          </a:xfrm>
          <a:prstGeom prst="rect">
            <a:avLst/>
          </a:prstGeom>
          <a:noFill/>
        </p:spPr>
        <p:txBody>
          <a:bodyPr wrap="none" rtlCol="0">
            <a:spAutoFit/>
          </a:bodyPr>
          <a:lstStyle/>
          <a:p>
            <a:pPr algn="ctr"/>
            <a:r>
              <a:rPr lang="zh-CN" altLang="en-US" sz="2800" dirty="0">
                <a:latin typeface="黑体" panose="02010609060101010101" pitchFamily="49" charset="-122"/>
                <a:ea typeface="黑体" panose="02010609060101010101" pitchFamily="49" charset="-122"/>
              </a:rPr>
              <a:t>创建班级</a:t>
            </a:r>
          </a:p>
        </p:txBody>
      </p:sp>
    </p:spTree>
    <p:extLst>
      <p:ext uri="{BB962C8B-B14F-4D97-AF65-F5344CB8AC3E}">
        <p14:creationId xmlns:p14="http://schemas.microsoft.com/office/powerpoint/2010/main" val="29983878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B09F942-7F01-4FFB-BD1F-EAD778286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12" y="449848"/>
            <a:ext cx="8937776" cy="5027499"/>
          </a:xfrm>
          <a:prstGeom prst="rect">
            <a:avLst/>
          </a:prstGeom>
          <a:ln>
            <a:solidFill>
              <a:schemeClr val="tx1"/>
            </a:solidFill>
          </a:ln>
        </p:spPr>
      </p:pic>
      <p:sp>
        <p:nvSpPr>
          <p:cNvPr id="11" name="文本框 10">
            <a:extLst>
              <a:ext uri="{FF2B5EF4-FFF2-40B4-BE49-F238E27FC236}">
                <a16:creationId xmlns:a16="http://schemas.microsoft.com/office/drawing/2014/main" id="{A70014BA-66F5-490D-8B83-24FE37E64AF4}"/>
              </a:ext>
            </a:extLst>
          </p:cNvPr>
          <p:cNvSpPr txBox="1"/>
          <p:nvPr/>
        </p:nvSpPr>
        <p:spPr>
          <a:xfrm>
            <a:off x="3761544" y="5649363"/>
            <a:ext cx="1620957" cy="523220"/>
          </a:xfrm>
          <a:prstGeom prst="rect">
            <a:avLst/>
          </a:prstGeom>
          <a:noFill/>
        </p:spPr>
        <p:txBody>
          <a:bodyPr wrap="none" rtlCol="0">
            <a:spAutoFit/>
          </a:bodyPr>
          <a:lstStyle/>
          <a:p>
            <a:pPr algn="ctr"/>
            <a:r>
              <a:rPr lang="zh-CN" altLang="en-US" sz="2800" dirty="0">
                <a:latin typeface="黑体" panose="02010609060101010101" pitchFamily="49" charset="-122"/>
                <a:ea typeface="黑体" panose="02010609060101010101" pitchFamily="49" charset="-122"/>
              </a:rPr>
              <a:t>创建班级</a:t>
            </a:r>
          </a:p>
        </p:txBody>
      </p:sp>
    </p:spTree>
    <p:extLst>
      <p:ext uri="{BB962C8B-B14F-4D97-AF65-F5344CB8AC3E}">
        <p14:creationId xmlns:p14="http://schemas.microsoft.com/office/powerpoint/2010/main" val="26065321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B09F942-7F01-4FFB-BD1F-EAD778286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12" y="449848"/>
            <a:ext cx="8937776" cy="5027499"/>
          </a:xfrm>
          <a:prstGeom prst="rect">
            <a:avLst/>
          </a:prstGeom>
          <a:ln>
            <a:solidFill>
              <a:schemeClr val="tx1"/>
            </a:solidFill>
          </a:ln>
        </p:spPr>
      </p:pic>
      <p:sp>
        <p:nvSpPr>
          <p:cNvPr id="11" name="文本框 10">
            <a:extLst>
              <a:ext uri="{FF2B5EF4-FFF2-40B4-BE49-F238E27FC236}">
                <a16:creationId xmlns:a16="http://schemas.microsoft.com/office/drawing/2014/main" id="{A70014BA-66F5-490D-8B83-24FE37E64AF4}"/>
              </a:ext>
            </a:extLst>
          </p:cNvPr>
          <p:cNvSpPr txBox="1"/>
          <p:nvPr/>
        </p:nvSpPr>
        <p:spPr>
          <a:xfrm>
            <a:off x="2684327" y="5649363"/>
            <a:ext cx="3775394" cy="523220"/>
          </a:xfrm>
          <a:prstGeom prst="rect">
            <a:avLst/>
          </a:prstGeom>
          <a:noFill/>
        </p:spPr>
        <p:txBody>
          <a:bodyPr wrap="none" rtlCol="0">
            <a:spAutoFit/>
          </a:bodyPr>
          <a:lstStyle/>
          <a:p>
            <a:pPr algn="ctr"/>
            <a:r>
              <a:rPr lang="zh-CN" altLang="en-US" sz="2800" dirty="0">
                <a:latin typeface="黑体" panose="02010609060101010101" pitchFamily="49" charset="-122"/>
                <a:ea typeface="黑体" panose="02010609060101010101" pitchFamily="49" charset="-122"/>
              </a:rPr>
              <a:t>班级信息 </a:t>
            </a: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学生列表</a:t>
            </a:r>
          </a:p>
        </p:txBody>
      </p:sp>
    </p:spTree>
    <p:extLst>
      <p:ext uri="{BB962C8B-B14F-4D97-AF65-F5344CB8AC3E}">
        <p14:creationId xmlns:p14="http://schemas.microsoft.com/office/powerpoint/2010/main" val="26776621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B09F942-7F01-4FFB-BD1F-EAD778286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12" y="449848"/>
            <a:ext cx="8937776" cy="5027499"/>
          </a:xfrm>
          <a:prstGeom prst="rect">
            <a:avLst/>
          </a:prstGeom>
          <a:ln>
            <a:solidFill>
              <a:schemeClr val="tx1"/>
            </a:solidFill>
          </a:ln>
        </p:spPr>
      </p:pic>
      <p:sp>
        <p:nvSpPr>
          <p:cNvPr id="11" name="文本框 10">
            <a:extLst>
              <a:ext uri="{FF2B5EF4-FFF2-40B4-BE49-F238E27FC236}">
                <a16:creationId xmlns:a16="http://schemas.microsoft.com/office/drawing/2014/main" id="{A70014BA-66F5-490D-8B83-24FE37E64AF4}"/>
              </a:ext>
            </a:extLst>
          </p:cNvPr>
          <p:cNvSpPr txBox="1"/>
          <p:nvPr/>
        </p:nvSpPr>
        <p:spPr>
          <a:xfrm>
            <a:off x="2684327" y="5649363"/>
            <a:ext cx="3775394" cy="523220"/>
          </a:xfrm>
          <a:prstGeom prst="rect">
            <a:avLst/>
          </a:prstGeom>
          <a:noFill/>
        </p:spPr>
        <p:txBody>
          <a:bodyPr wrap="none" rtlCol="0">
            <a:spAutoFit/>
          </a:bodyPr>
          <a:lstStyle/>
          <a:p>
            <a:pPr algn="ctr"/>
            <a:r>
              <a:rPr lang="zh-CN" altLang="en-US" sz="2800" dirty="0">
                <a:latin typeface="黑体" panose="02010609060101010101" pitchFamily="49" charset="-122"/>
                <a:ea typeface="黑体" panose="02010609060101010101" pitchFamily="49" charset="-122"/>
              </a:rPr>
              <a:t>班级信息 </a:t>
            </a: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小组列表</a:t>
            </a:r>
          </a:p>
        </p:txBody>
      </p:sp>
    </p:spTree>
    <p:extLst>
      <p:ext uri="{BB962C8B-B14F-4D97-AF65-F5344CB8AC3E}">
        <p14:creationId xmlns:p14="http://schemas.microsoft.com/office/powerpoint/2010/main" val="11457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84739-372B-43F4-ACF8-581971600E02}"/>
              </a:ext>
            </a:extLst>
          </p:cNvPr>
          <p:cNvSpPr>
            <a:spLocks noGrp="1"/>
          </p:cNvSpPr>
          <p:nvPr>
            <p:ph type="title"/>
          </p:nvPr>
        </p:nvSpPr>
        <p:spPr/>
        <p:txBody>
          <a:bodyPr/>
          <a:lstStyle/>
          <a:p>
            <a:r>
              <a:rPr lang="zh-CN" altLang="zh-CN" dirty="0"/>
              <a:t>条件与限制</a:t>
            </a:r>
            <a:endParaRPr lang="zh-CN" altLang="en-US" dirty="0"/>
          </a:p>
        </p:txBody>
      </p:sp>
      <p:sp>
        <p:nvSpPr>
          <p:cNvPr id="3" name="内容占位符 2">
            <a:extLst>
              <a:ext uri="{FF2B5EF4-FFF2-40B4-BE49-F238E27FC236}">
                <a16:creationId xmlns:a16="http://schemas.microsoft.com/office/drawing/2014/main" id="{BC057332-9DA5-4B10-BE5E-0F308CB3D986}"/>
              </a:ext>
            </a:extLst>
          </p:cNvPr>
          <p:cNvSpPr>
            <a:spLocks noGrp="1"/>
          </p:cNvSpPr>
          <p:nvPr>
            <p:ph idx="1"/>
          </p:nvPr>
        </p:nvSpPr>
        <p:spPr>
          <a:xfrm>
            <a:off x="822959" y="2036806"/>
            <a:ext cx="7543801" cy="4023360"/>
          </a:xfrm>
        </p:spPr>
        <p:txBody>
          <a:bodyPr>
            <a:normAutofit lnSpcReduction="10000"/>
          </a:bodyPr>
          <a:lstStyle/>
          <a:p>
            <a:pPr>
              <a:lnSpc>
                <a:spcPct val="100000"/>
              </a:lnSpc>
              <a:buFont typeface="Wingdings" panose="05000000000000000000" pitchFamily="2" charset="2"/>
              <a:buChar char="ü"/>
            </a:pPr>
            <a:r>
              <a:rPr lang="zh-CN" altLang="en-US" b="1" dirty="0">
                <a:latin typeface="黑体" panose="02010609060101010101" pitchFamily="49" charset="-122"/>
                <a:ea typeface="黑体" panose="02010609060101010101" pitchFamily="49" charset="-122"/>
              </a:rPr>
              <a:t>  方便操作，操作流程合理</a:t>
            </a:r>
          </a:p>
          <a:p>
            <a:pPr lvl="1">
              <a:lnSpc>
                <a:spcPct val="100000"/>
              </a:lnSpc>
              <a:buFont typeface="Wingdings" panose="05000000000000000000" pitchFamily="2" charset="2"/>
              <a:buChar char="ü"/>
            </a:pPr>
            <a:r>
              <a:rPr lang="zh-CN" altLang="en-US" dirty="0">
                <a:latin typeface="黑体" panose="02010609060101010101" pitchFamily="49" charset="-122"/>
                <a:ea typeface="黑体" panose="02010609060101010101" pitchFamily="49" charset="-122"/>
              </a:rPr>
              <a:t>    尽量从用户角度出发，以方便使用本产品。</a:t>
            </a:r>
          </a:p>
          <a:p>
            <a:pPr lvl="1">
              <a:lnSpc>
                <a:spcPct val="100000"/>
              </a:lnSpc>
              <a:buFont typeface="Wingdings" panose="05000000000000000000" pitchFamily="2" charset="2"/>
              <a:buChar char="ü"/>
            </a:pPr>
            <a:r>
              <a:rPr lang="zh-CN" altLang="en-US" dirty="0">
                <a:latin typeface="黑体" panose="02010609060101010101" pitchFamily="49" charset="-122"/>
                <a:ea typeface="黑体" panose="02010609060101010101" pitchFamily="49" charset="-122"/>
              </a:rPr>
              <a:t>    支持没有计算机使用经验、计算机使用经验较少及有较多计算机使用经验的用户均能方便地使用本软件。</a:t>
            </a:r>
            <a:endParaRPr lang="en-US" altLang="zh-CN" dirty="0">
              <a:latin typeface="黑体" panose="02010609060101010101" pitchFamily="49" charset="-122"/>
              <a:ea typeface="黑体" panose="02010609060101010101" pitchFamily="49" charset="-122"/>
            </a:endParaRPr>
          </a:p>
          <a:p>
            <a:pPr>
              <a:lnSpc>
                <a:spcPct val="100000"/>
              </a:lnSpc>
              <a:buFont typeface="Wingdings" panose="05000000000000000000" pitchFamily="2" charset="2"/>
              <a:buChar char="ü"/>
            </a:pPr>
            <a:r>
              <a:rPr lang="zh-CN" altLang="en-US" b="1" dirty="0">
                <a:latin typeface="黑体" panose="02010609060101010101" pitchFamily="49" charset="-122"/>
                <a:ea typeface="黑体" panose="02010609060101010101" pitchFamily="49" charset="-122"/>
              </a:rPr>
              <a:t>  容错能力</a:t>
            </a:r>
          </a:p>
          <a:p>
            <a:pPr lvl="1">
              <a:lnSpc>
                <a:spcPct val="100000"/>
              </a:lnSpc>
              <a:buFont typeface="Wingdings" panose="05000000000000000000" pitchFamily="2" charset="2"/>
              <a:buChar char="ü"/>
            </a:pPr>
            <a:r>
              <a:rPr lang="zh-CN" altLang="en-US" dirty="0">
                <a:latin typeface="黑体" panose="02010609060101010101" pitchFamily="49" charset="-122"/>
                <a:ea typeface="黑体" panose="02010609060101010101" pitchFamily="49" charset="-122"/>
              </a:rPr>
              <a:t>    系统具有一定的容错和抗干扰能力，在非硬件故障或非通讯故障时，软件能够保证正常运行，并有足够的提示信息帮助用户有效正确地完成任务。</a:t>
            </a:r>
          </a:p>
          <a:p>
            <a:pPr>
              <a:lnSpc>
                <a:spcPct val="100000"/>
              </a:lnSpc>
              <a:buFont typeface="Wingdings" panose="05000000000000000000" pitchFamily="2" charset="2"/>
              <a:buChar char="ü"/>
            </a:pPr>
            <a:r>
              <a:rPr lang="zh-CN" altLang="en-US" b="1" dirty="0">
                <a:latin typeface="黑体" panose="02010609060101010101" pitchFamily="49" charset="-122"/>
                <a:ea typeface="黑体" panose="02010609060101010101" pitchFamily="49" charset="-122"/>
              </a:rPr>
              <a:t>  用户可自定义</a:t>
            </a:r>
          </a:p>
          <a:p>
            <a:pPr lvl="1">
              <a:lnSpc>
                <a:spcPct val="100000"/>
              </a:lnSpc>
              <a:buFont typeface="Wingdings" panose="05000000000000000000" pitchFamily="2" charset="2"/>
              <a:buChar char="ü"/>
            </a:pPr>
            <a:r>
              <a:rPr lang="zh-CN" altLang="en-US" dirty="0">
                <a:latin typeface="黑体" panose="02010609060101010101" pitchFamily="49" charset="-122"/>
                <a:ea typeface="黑体" panose="02010609060101010101" pitchFamily="49" charset="-122"/>
              </a:rPr>
              <a:t>    为了满足业务的不断变化，一些重要的参数应该可以灵活设置。</a:t>
            </a:r>
          </a:p>
          <a:p>
            <a:pPr>
              <a:lnSpc>
                <a:spcPct val="100000"/>
              </a:lnSpc>
              <a:buFont typeface="Wingdings" panose="05000000000000000000" pitchFamily="2" charset="2"/>
              <a:buChar char="ü"/>
            </a:pPr>
            <a:r>
              <a:rPr lang="zh-CN" altLang="en-US" b="1" dirty="0">
                <a:latin typeface="黑体" panose="02010609060101010101" pitchFamily="49" charset="-122"/>
                <a:ea typeface="黑体" panose="02010609060101010101" pitchFamily="49" charset="-122"/>
              </a:rPr>
              <a:t>  联机帮助与操作指南</a:t>
            </a:r>
          </a:p>
          <a:p>
            <a:endParaRPr lang="zh-CN" altLang="en-US" dirty="0">
              <a:latin typeface="黑体" panose="02010609060101010101" pitchFamily="49" charset="-122"/>
              <a:ea typeface="黑体" panose="02010609060101010101" pitchFamily="49" charset="-122"/>
            </a:endParaRPr>
          </a:p>
        </p:txBody>
      </p:sp>
      <p:sp>
        <p:nvSpPr>
          <p:cNvPr id="4" name="灯片编号占位符 3">
            <a:extLst>
              <a:ext uri="{FF2B5EF4-FFF2-40B4-BE49-F238E27FC236}">
                <a16:creationId xmlns:a16="http://schemas.microsoft.com/office/drawing/2014/main" id="{9EF39226-2695-4B12-948A-7B38500CD184}"/>
              </a:ext>
            </a:extLst>
          </p:cNvPr>
          <p:cNvSpPr>
            <a:spLocks noGrp="1"/>
          </p:cNvSpPr>
          <p:nvPr>
            <p:ph type="sldNum" sz="quarter" idx="12"/>
          </p:nvPr>
        </p:nvSpPr>
        <p:spPr/>
        <p:txBody>
          <a:bodyPr/>
          <a:lstStyle/>
          <a:p>
            <a:fld id="{0C93CCE4-95A6-4709-9EAB-7612242B89DD}" type="slidenum">
              <a:rPr lang="zh-CN" altLang="en-US" smtClean="0"/>
              <a:t>5</a:t>
            </a:fld>
            <a:endParaRPr lang="zh-CN" altLang="en-US"/>
          </a:p>
        </p:txBody>
      </p:sp>
    </p:spTree>
    <p:extLst>
      <p:ext uri="{BB962C8B-B14F-4D97-AF65-F5344CB8AC3E}">
        <p14:creationId xmlns:p14="http://schemas.microsoft.com/office/powerpoint/2010/main" val="2695420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B09F942-7F01-4FFB-BD1F-EAD778286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12" y="449848"/>
            <a:ext cx="8937776" cy="5027499"/>
          </a:xfrm>
          <a:prstGeom prst="rect">
            <a:avLst/>
          </a:prstGeom>
          <a:ln>
            <a:solidFill>
              <a:schemeClr val="tx1"/>
            </a:solidFill>
          </a:ln>
        </p:spPr>
      </p:pic>
      <p:sp>
        <p:nvSpPr>
          <p:cNvPr id="11" name="文本框 10">
            <a:extLst>
              <a:ext uri="{FF2B5EF4-FFF2-40B4-BE49-F238E27FC236}">
                <a16:creationId xmlns:a16="http://schemas.microsoft.com/office/drawing/2014/main" id="{A70014BA-66F5-490D-8B83-24FE37E64AF4}"/>
              </a:ext>
            </a:extLst>
          </p:cNvPr>
          <p:cNvSpPr txBox="1"/>
          <p:nvPr/>
        </p:nvSpPr>
        <p:spPr>
          <a:xfrm>
            <a:off x="3402472" y="5649363"/>
            <a:ext cx="2339103" cy="523220"/>
          </a:xfrm>
          <a:prstGeom prst="rect">
            <a:avLst/>
          </a:prstGeom>
          <a:noFill/>
        </p:spPr>
        <p:txBody>
          <a:bodyPr wrap="none" rtlCol="0">
            <a:spAutoFit/>
          </a:bodyPr>
          <a:lstStyle/>
          <a:p>
            <a:pPr algn="ctr"/>
            <a:r>
              <a:rPr lang="zh-CN" altLang="en-US" sz="2800" dirty="0">
                <a:latin typeface="黑体" panose="02010609060101010101" pitchFamily="49" charset="-122"/>
                <a:ea typeface="黑体" panose="02010609060101010101" pitchFamily="49" charset="-122"/>
              </a:rPr>
              <a:t>班级信息编辑</a:t>
            </a:r>
          </a:p>
        </p:txBody>
      </p:sp>
    </p:spTree>
    <p:extLst>
      <p:ext uri="{BB962C8B-B14F-4D97-AF65-F5344CB8AC3E}">
        <p14:creationId xmlns:p14="http://schemas.microsoft.com/office/powerpoint/2010/main" val="16573347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B09F942-7F01-4FFB-BD1F-EAD778286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12" y="449848"/>
            <a:ext cx="8937776" cy="5027499"/>
          </a:xfrm>
          <a:prstGeom prst="rect">
            <a:avLst/>
          </a:prstGeom>
          <a:ln>
            <a:solidFill>
              <a:schemeClr val="tx1"/>
            </a:solidFill>
          </a:ln>
        </p:spPr>
      </p:pic>
      <p:sp>
        <p:nvSpPr>
          <p:cNvPr id="11" name="文本框 10">
            <a:extLst>
              <a:ext uri="{FF2B5EF4-FFF2-40B4-BE49-F238E27FC236}">
                <a16:creationId xmlns:a16="http://schemas.microsoft.com/office/drawing/2014/main" id="{A70014BA-66F5-490D-8B83-24FE37E64AF4}"/>
              </a:ext>
            </a:extLst>
          </p:cNvPr>
          <p:cNvSpPr txBox="1"/>
          <p:nvPr/>
        </p:nvSpPr>
        <p:spPr>
          <a:xfrm>
            <a:off x="3761546" y="5649363"/>
            <a:ext cx="1620957" cy="523220"/>
          </a:xfrm>
          <a:prstGeom prst="rect">
            <a:avLst/>
          </a:prstGeom>
          <a:noFill/>
        </p:spPr>
        <p:txBody>
          <a:bodyPr wrap="none" rtlCol="0">
            <a:spAutoFit/>
          </a:bodyPr>
          <a:lstStyle/>
          <a:p>
            <a:pPr algn="ctr"/>
            <a:r>
              <a:rPr lang="zh-CN" altLang="en-US" sz="2800" dirty="0">
                <a:latin typeface="黑体" panose="02010609060101010101" pitchFamily="49" charset="-122"/>
                <a:ea typeface="黑体" panose="02010609060101010101" pitchFamily="49" charset="-122"/>
              </a:rPr>
              <a:t>删除班级</a:t>
            </a:r>
          </a:p>
        </p:txBody>
      </p:sp>
    </p:spTree>
    <p:extLst>
      <p:ext uri="{BB962C8B-B14F-4D97-AF65-F5344CB8AC3E}">
        <p14:creationId xmlns:p14="http://schemas.microsoft.com/office/powerpoint/2010/main" val="3131553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B09F942-7F01-4FFB-BD1F-EAD778286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12" y="449848"/>
            <a:ext cx="8937776" cy="5027499"/>
          </a:xfrm>
          <a:prstGeom prst="rect">
            <a:avLst/>
          </a:prstGeom>
          <a:ln>
            <a:solidFill>
              <a:schemeClr val="tx1"/>
            </a:solidFill>
          </a:ln>
        </p:spPr>
      </p:pic>
      <p:sp>
        <p:nvSpPr>
          <p:cNvPr id="11" name="文本框 10">
            <a:extLst>
              <a:ext uri="{FF2B5EF4-FFF2-40B4-BE49-F238E27FC236}">
                <a16:creationId xmlns:a16="http://schemas.microsoft.com/office/drawing/2014/main" id="{A70014BA-66F5-490D-8B83-24FE37E64AF4}"/>
              </a:ext>
            </a:extLst>
          </p:cNvPr>
          <p:cNvSpPr txBox="1"/>
          <p:nvPr/>
        </p:nvSpPr>
        <p:spPr>
          <a:xfrm>
            <a:off x="2415028" y="5649363"/>
            <a:ext cx="4314002" cy="523220"/>
          </a:xfrm>
          <a:prstGeom prst="rect">
            <a:avLst/>
          </a:prstGeom>
          <a:noFill/>
        </p:spPr>
        <p:txBody>
          <a:bodyPr wrap="none" rtlCol="0">
            <a:spAutoFit/>
          </a:bodyPr>
          <a:lstStyle/>
          <a:p>
            <a:pPr algn="ctr"/>
            <a:r>
              <a:rPr lang="zh-CN" altLang="en-US" sz="2800" dirty="0">
                <a:latin typeface="黑体" panose="02010609060101010101" pitchFamily="49" charset="-122"/>
                <a:ea typeface="黑体" panose="02010609060101010101" pitchFamily="49" charset="-122"/>
              </a:rPr>
              <a:t>小组信息查看 </a:t>
            </a: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学生名单</a:t>
            </a:r>
          </a:p>
        </p:txBody>
      </p:sp>
    </p:spTree>
    <p:extLst>
      <p:ext uri="{BB962C8B-B14F-4D97-AF65-F5344CB8AC3E}">
        <p14:creationId xmlns:p14="http://schemas.microsoft.com/office/powerpoint/2010/main" val="10625047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B09F942-7F01-4FFB-BD1F-EAD778286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12" y="449848"/>
            <a:ext cx="8937776" cy="5027499"/>
          </a:xfrm>
          <a:prstGeom prst="rect">
            <a:avLst/>
          </a:prstGeom>
          <a:ln>
            <a:solidFill>
              <a:schemeClr val="tx1"/>
            </a:solidFill>
          </a:ln>
        </p:spPr>
      </p:pic>
      <p:sp>
        <p:nvSpPr>
          <p:cNvPr id="11" name="文本框 10">
            <a:extLst>
              <a:ext uri="{FF2B5EF4-FFF2-40B4-BE49-F238E27FC236}">
                <a16:creationId xmlns:a16="http://schemas.microsoft.com/office/drawing/2014/main" id="{A70014BA-66F5-490D-8B83-24FE37E64AF4}"/>
              </a:ext>
            </a:extLst>
          </p:cNvPr>
          <p:cNvSpPr txBox="1"/>
          <p:nvPr/>
        </p:nvSpPr>
        <p:spPr>
          <a:xfrm>
            <a:off x="2684332" y="5649363"/>
            <a:ext cx="3775394" cy="523220"/>
          </a:xfrm>
          <a:prstGeom prst="rect">
            <a:avLst/>
          </a:prstGeom>
          <a:noFill/>
        </p:spPr>
        <p:txBody>
          <a:bodyPr wrap="none" rtlCol="0">
            <a:spAutoFit/>
          </a:bodyPr>
          <a:lstStyle/>
          <a:p>
            <a:pPr algn="ctr"/>
            <a:r>
              <a:rPr lang="zh-CN" altLang="en-US" sz="2800" dirty="0">
                <a:latin typeface="黑体" panose="02010609060101010101" pitchFamily="49" charset="-122"/>
                <a:ea typeface="黑体" panose="02010609060101010101" pitchFamily="49" charset="-122"/>
              </a:rPr>
              <a:t>小组信息查看 </a:t>
            </a: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日志</a:t>
            </a:r>
          </a:p>
        </p:txBody>
      </p:sp>
    </p:spTree>
    <p:extLst>
      <p:ext uri="{BB962C8B-B14F-4D97-AF65-F5344CB8AC3E}">
        <p14:creationId xmlns:p14="http://schemas.microsoft.com/office/powerpoint/2010/main" val="12972773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B09F942-7F01-4FFB-BD1F-EAD778286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12" y="449848"/>
            <a:ext cx="8937776" cy="5027499"/>
          </a:xfrm>
          <a:prstGeom prst="rect">
            <a:avLst/>
          </a:prstGeom>
          <a:ln>
            <a:solidFill>
              <a:schemeClr val="tx1"/>
            </a:solidFill>
          </a:ln>
        </p:spPr>
      </p:pic>
      <p:sp>
        <p:nvSpPr>
          <p:cNvPr id="11" name="文本框 10">
            <a:extLst>
              <a:ext uri="{FF2B5EF4-FFF2-40B4-BE49-F238E27FC236}">
                <a16:creationId xmlns:a16="http://schemas.microsoft.com/office/drawing/2014/main" id="{A70014BA-66F5-490D-8B83-24FE37E64AF4}"/>
              </a:ext>
            </a:extLst>
          </p:cNvPr>
          <p:cNvSpPr txBox="1"/>
          <p:nvPr/>
        </p:nvSpPr>
        <p:spPr>
          <a:xfrm>
            <a:off x="2684332" y="5649363"/>
            <a:ext cx="3775394" cy="523220"/>
          </a:xfrm>
          <a:prstGeom prst="rect">
            <a:avLst/>
          </a:prstGeom>
          <a:noFill/>
        </p:spPr>
        <p:txBody>
          <a:bodyPr wrap="none" rtlCol="0">
            <a:spAutoFit/>
          </a:bodyPr>
          <a:lstStyle/>
          <a:p>
            <a:pPr algn="ctr"/>
            <a:r>
              <a:rPr lang="zh-CN" altLang="en-US" sz="2800" dirty="0">
                <a:latin typeface="黑体" panose="02010609060101010101" pitchFamily="49" charset="-122"/>
                <a:ea typeface="黑体" panose="02010609060101010101" pitchFamily="49" charset="-122"/>
              </a:rPr>
              <a:t>小组信息查看 </a:t>
            </a: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日志</a:t>
            </a:r>
          </a:p>
        </p:txBody>
      </p:sp>
    </p:spTree>
    <p:extLst>
      <p:ext uri="{BB962C8B-B14F-4D97-AF65-F5344CB8AC3E}">
        <p14:creationId xmlns:p14="http://schemas.microsoft.com/office/powerpoint/2010/main" val="6984335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B09F942-7F01-4FFB-BD1F-EAD778286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12" y="449848"/>
            <a:ext cx="8937776" cy="5027499"/>
          </a:xfrm>
          <a:prstGeom prst="rect">
            <a:avLst/>
          </a:prstGeom>
          <a:ln>
            <a:solidFill>
              <a:schemeClr val="tx1"/>
            </a:solidFill>
          </a:ln>
        </p:spPr>
      </p:pic>
      <p:sp>
        <p:nvSpPr>
          <p:cNvPr id="11" name="文本框 10">
            <a:extLst>
              <a:ext uri="{FF2B5EF4-FFF2-40B4-BE49-F238E27FC236}">
                <a16:creationId xmlns:a16="http://schemas.microsoft.com/office/drawing/2014/main" id="{A70014BA-66F5-490D-8B83-24FE37E64AF4}"/>
              </a:ext>
            </a:extLst>
          </p:cNvPr>
          <p:cNvSpPr txBox="1"/>
          <p:nvPr/>
        </p:nvSpPr>
        <p:spPr>
          <a:xfrm>
            <a:off x="3761548" y="5649363"/>
            <a:ext cx="1620957" cy="523220"/>
          </a:xfrm>
          <a:prstGeom prst="rect">
            <a:avLst/>
          </a:prstGeom>
          <a:noFill/>
        </p:spPr>
        <p:txBody>
          <a:bodyPr wrap="none" rtlCol="0">
            <a:spAutoFit/>
          </a:bodyPr>
          <a:lstStyle/>
          <a:p>
            <a:pPr algn="ctr"/>
            <a:r>
              <a:rPr lang="zh-CN" altLang="en-US" sz="2800" dirty="0">
                <a:latin typeface="黑体" panose="02010609060101010101" pitchFamily="49" charset="-122"/>
                <a:ea typeface="黑体" panose="02010609060101010101" pitchFamily="49" charset="-122"/>
              </a:rPr>
              <a:t>创建项目</a:t>
            </a:r>
          </a:p>
        </p:txBody>
      </p:sp>
    </p:spTree>
    <p:extLst>
      <p:ext uri="{BB962C8B-B14F-4D97-AF65-F5344CB8AC3E}">
        <p14:creationId xmlns:p14="http://schemas.microsoft.com/office/powerpoint/2010/main" val="15843320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B09F942-7F01-4FFB-BD1F-EAD778286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12" y="449848"/>
            <a:ext cx="8937776" cy="5027499"/>
          </a:xfrm>
          <a:prstGeom prst="rect">
            <a:avLst/>
          </a:prstGeom>
          <a:ln>
            <a:solidFill>
              <a:schemeClr val="tx1"/>
            </a:solidFill>
          </a:ln>
        </p:spPr>
      </p:pic>
      <p:sp>
        <p:nvSpPr>
          <p:cNvPr id="11" name="文本框 10">
            <a:extLst>
              <a:ext uri="{FF2B5EF4-FFF2-40B4-BE49-F238E27FC236}">
                <a16:creationId xmlns:a16="http://schemas.microsoft.com/office/drawing/2014/main" id="{A70014BA-66F5-490D-8B83-24FE37E64AF4}"/>
              </a:ext>
            </a:extLst>
          </p:cNvPr>
          <p:cNvSpPr txBox="1"/>
          <p:nvPr/>
        </p:nvSpPr>
        <p:spPr>
          <a:xfrm>
            <a:off x="3761548" y="5649363"/>
            <a:ext cx="1620957" cy="523220"/>
          </a:xfrm>
          <a:prstGeom prst="rect">
            <a:avLst/>
          </a:prstGeom>
          <a:noFill/>
        </p:spPr>
        <p:txBody>
          <a:bodyPr wrap="none" rtlCol="0">
            <a:spAutoFit/>
          </a:bodyPr>
          <a:lstStyle/>
          <a:p>
            <a:pPr algn="ctr"/>
            <a:r>
              <a:rPr lang="zh-CN" altLang="en-US" sz="2800" dirty="0">
                <a:latin typeface="黑体" panose="02010609060101010101" pitchFamily="49" charset="-122"/>
                <a:ea typeface="黑体" panose="02010609060101010101" pitchFamily="49" charset="-122"/>
              </a:rPr>
              <a:t>创建项目</a:t>
            </a:r>
          </a:p>
        </p:txBody>
      </p:sp>
    </p:spTree>
    <p:extLst>
      <p:ext uri="{BB962C8B-B14F-4D97-AF65-F5344CB8AC3E}">
        <p14:creationId xmlns:p14="http://schemas.microsoft.com/office/powerpoint/2010/main" val="32320489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7FDEDC-B2EA-49FC-89B6-9A93E733A995}"/>
              </a:ext>
            </a:extLst>
          </p:cNvPr>
          <p:cNvSpPr>
            <a:spLocks noGrp="1"/>
          </p:cNvSpPr>
          <p:nvPr>
            <p:ph type="title"/>
          </p:nvPr>
        </p:nvSpPr>
        <p:spPr/>
        <p:txBody>
          <a:bodyPr/>
          <a:lstStyle/>
          <a:p>
            <a:r>
              <a:rPr lang="zh-CN" altLang="en-US" dirty="0"/>
              <a:t>功能模块</a:t>
            </a:r>
          </a:p>
        </p:txBody>
      </p:sp>
      <p:graphicFrame>
        <p:nvGraphicFramePr>
          <p:cNvPr id="4" name="内容占位符 3">
            <a:extLst>
              <a:ext uri="{FF2B5EF4-FFF2-40B4-BE49-F238E27FC236}">
                <a16:creationId xmlns:a16="http://schemas.microsoft.com/office/drawing/2014/main" id="{58EB25CB-5CBC-4BEE-B4A0-C869D47F6691}"/>
              </a:ext>
            </a:extLst>
          </p:cNvPr>
          <p:cNvGraphicFramePr>
            <a:graphicFrameLocks noGrp="1"/>
          </p:cNvGraphicFramePr>
          <p:nvPr>
            <p:ph idx="1"/>
            <p:extLst>
              <p:ext uri="{D42A27DB-BD31-4B8C-83A1-F6EECF244321}">
                <p14:modId xmlns:p14="http://schemas.microsoft.com/office/powerpoint/2010/main" val="2607619748"/>
              </p:ext>
            </p:extLst>
          </p:nvPr>
        </p:nvGraphicFramePr>
        <p:xfrm>
          <a:off x="900752" y="1955497"/>
          <a:ext cx="7466008" cy="4206240"/>
        </p:xfrm>
        <a:graphic>
          <a:graphicData uri="http://schemas.openxmlformats.org/drawingml/2006/table">
            <a:tbl>
              <a:tblPr firstCol="1">
                <a:tableStyleId>{5C22544A-7EE6-4342-B048-85BDC9FD1C3A}</a:tableStyleId>
              </a:tblPr>
              <a:tblGrid>
                <a:gridCol w="2688856">
                  <a:extLst>
                    <a:ext uri="{9D8B030D-6E8A-4147-A177-3AD203B41FA5}">
                      <a16:colId xmlns:a16="http://schemas.microsoft.com/office/drawing/2014/main" val="2754567243"/>
                    </a:ext>
                  </a:extLst>
                </a:gridCol>
                <a:gridCol w="4777152">
                  <a:extLst>
                    <a:ext uri="{9D8B030D-6E8A-4147-A177-3AD203B41FA5}">
                      <a16:colId xmlns:a16="http://schemas.microsoft.com/office/drawing/2014/main" val="2762115839"/>
                    </a:ext>
                  </a:extLst>
                </a:gridCol>
              </a:tblGrid>
              <a:tr h="240727">
                <a:tc rowSpan="4">
                  <a:txBody>
                    <a:bodyPr/>
                    <a:lstStyle/>
                    <a:p>
                      <a:pPr algn="ctr" fontAlgn="ctr">
                        <a:spcAft>
                          <a:spcPts val="0"/>
                        </a:spcAft>
                      </a:pPr>
                      <a:r>
                        <a:rPr lang="zh-CN" sz="1600" kern="100" dirty="0">
                          <a:effectLst/>
                          <a:latin typeface="微软雅黑" panose="020B0503020204020204" pitchFamily="34" charset="-122"/>
                          <a:ea typeface="微软雅黑" panose="020B0503020204020204" pitchFamily="34" charset="-122"/>
                        </a:rPr>
                        <a:t>项目库管理</a:t>
                      </a:r>
                      <a:endParaRPr lang="zh-CN" sz="1600" b="1" kern="100" dirty="0">
                        <a:effectLst/>
                        <a:latin typeface="微软雅黑" panose="020B0503020204020204" pitchFamily="34" charset="-122"/>
                        <a:ea typeface="微软雅黑" panose="020B0503020204020204" pitchFamily="34" charset="-122"/>
                        <a:cs typeface="Arial" panose="020B0604020202020204" pitchFamily="34" charset="0"/>
                      </a:endParaRPr>
                    </a:p>
                  </a:txBody>
                  <a:tcPr marL="9525" marR="9525" marT="9525" marB="9525" anchor="ctr">
                    <a:solidFill>
                      <a:schemeClr val="bg1">
                        <a:lumMod val="65000"/>
                      </a:schemeClr>
                    </a:solidFill>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项目库展示</a:t>
                      </a:r>
                    </a:p>
                  </a:txBody>
                  <a:tcPr marL="9525" marR="9525" marT="9525" marB="9525" anchor="ctr">
                    <a:solidFill>
                      <a:schemeClr val="bg1">
                        <a:lumMod val="65000"/>
                      </a:schemeClr>
                    </a:solidFill>
                  </a:tcPr>
                </a:tc>
                <a:extLst>
                  <a:ext uri="{0D108BD9-81ED-4DB2-BD59-A6C34878D82A}">
                    <a16:rowId xmlns:a16="http://schemas.microsoft.com/office/drawing/2014/main" val="203741797"/>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项目添加</a:t>
                      </a:r>
                    </a:p>
                  </a:txBody>
                  <a:tcPr marL="9525" marR="9525" marT="9525" marB="9525" anchor="ctr">
                    <a:solidFill>
                      <a:schemeClr val="bg1">
                        <a:lumMod val="65000"/>
                      </a:schemeClr>
                    </a:solidFill>
                  </a:tcPr>
                </a:tc>
                <a:extLst>
                  <a:ext uri="{0D108BD9-81ED-4DB2-BD59-A6C34878D82A}">
                    <a16:rowId xmlns:a16="http://schemas.microsoft.com/office/drawing/2014/main" val="4178351198"/>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项目审批</a:t>
                      </a:r>
                    </a:p>
                  </a:txBody>
                  <a:tcPr marL="9525" marR="9525" marT="9525" marB="9525" anchor="ctr">
                    <a:solidFill>
                      <a:schemeClr val="bg1">
                        <a:lumMod val="65000"/>
                      </a:schemeClr>
                    </a:solidFill>
                  </a:tcPr>
                </a:tc>
                <a:extLst>
                  <a:ext uri="{0D108BD9-81ED-4DB2-BD59-A6C34878D82A}">
                    <a16:rowId xmlns:a16="http://schemas.microsoft.com/office/drawing/2014/main" val="4156830680"/>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项目库管理</a:t>
                      </a:r>
                    </a:p>
                  </a:txBody>
                  <a:tcPr marL="9525" marR="9525" marT="9525" marB="9525" anchor="ctr">
                    <a:solidFill>
                      <a:schemeClr val="bg1">
                        <a:lumMod val="65000"/>
                      </a:schemeClr>
                    </a:solidFill>
                  </a:tcPr>
                </a:tc>
                <a:extLst>
                  <a:ext uri="{0D108BD9-81ED-4DB2-BD59-A6C34878D82A}">
                    <a16:rowId xmlns:a16="http://schemas.microsoft.com/office/drawing/2014/main" val="914306041"/>
                  </a:ext>
                </a:extLst>
              </a:tr>
              <a:tr h="240727">
                <a:tc rowSpan="2">
                  <a:txBody>
                    <a:bodyPr/>
                    <a:lstStyle/>
                    <a:p>
                      <a:pPr algn="ctr" fontAlgn="ctr">
                        <a:spcAft>
                          <a:spcPts val="0"/>
                        </a:spcAft>
                      </a:pPr>
                      <a:r>
                        <a:rPr lang="zh-CN" sz="1600" kern="100" dirty="0">
                          <a:effectLst/>
                          <a:latin typeface="微软雅黑" panose="020B0503020204020204" pitchFamily="34" charset="-122"/>
                          <a:ea typeface="微软雅黑" panose="020B0503020204020204" pitchFamily="34" charset="-122"/>
                        </a:rPr>
                        <a:t>文档库管理</a:t>
                      </a:r>
                      <a:endParaRPr lang="zh-CN" sz="1600" b="1" kern="100" dirty="0">
                        <a:effectLst/>
                        <a:latin typeface="微软雅黑" panose="020B0503020204020204" pitchFamily="34" charset="-122"/>
                        <a:ea typeface="微软雅黑" panose="020B0503020204020204" pitchFamily="34" charset="-122"/>
                        <a:cs typeface="Arial" panose="020B0604020202020204" pitchFamily="34" charset="0"/>
                      </a:endParaRPr>
                    </a:p>
                  </a:txBody>
                  <a:tcPr marL="9525" marR="9525" marT="9525" marB="9525" anchor="ctr">
                    <a:solidFill>
                      <a:schemeClr val="bg1">
                        <a:lumMod val="65000"/>
                      </a:schemeClr>
                    </a:solidFill>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文档库展示</a:t>
                      </a:r>
                    </a:p>
                  </a:txBody>
                  <a:tcPr marL="9525" marR="9525" marT="9525" marB="9525" anchor="ctr">
                    <a:solidFill>
                      <a:schemeClr val="bg1">
                        <a:lumMod val="65000"/>
                      </a:schemeClr>
                    </a:solidFill>
                  </a:tcPr>
                </a:tc>
                <a:extLst>
                  <a:ext uri="{0D108BD9-81ED-4DB2-BD59-A6C34878D82A}">
                    <a16:rowId xmlns:a16="http://schemas.microsoft.com/office/drawing/2014/main" val="1427562950"/>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文档添加</a:t>
                      </a:r>
                    </a:p>
                  </a:txBody>
                  <a:tcPr marL="9525" marR="9525" marT="9525" marB="9525" anchor="ctr">
                    <a:solidFill>
                      <a:schemeClr val="bg1">
                        <a:lumMod val="65000"/>
                      </a:schemeClr>
                    </a:solidFill>
                  </a:tcPr>
                </a:tc>
                <a:extLst>
                  <a:ext uri="{0D108BD9-81ED-4DB2-BD59-A6C34878D82A}">
                    <a16:rowId xmlns:a16="http://schemas.microsoft.com/office/drawing/2014/main" val="4287248822"/>
                  </a:ext>
                </a:extLst>
              </a:tr>
              <a:tr h="240727">
                <a:tc rowSpan="5">
                  <a:txBody>
                    <a:bodyPr/>
                    <a:lstStyle/>
                    <a:p>
                      <a:pPr algn="ctr" fontAlgn="ctr">
                        <a:spcAft>
                          <a:spcPts val="0"/>
                        </a:spcAft>
                      </a:pPr>
                      <a:r>
                        <a:rPr lang="zh-CN" sz="1600" kern="100" dirty="0">
                          <a:effectLst/>
                          <a:latin typeface="微软雅黑" panose="020B0503020204020204" pitchFamily="34" charset="-122"/>
                          <a:ea typeface="微软雅黑" panose="020B0503020204020204" pitchFamily="34" charset="-122"/>
                        </a:rPr>
                        <a:t>学员、班级管理</a:t>
                      </a:r>
                      <a:endParaRPr lang="zh-CN" sz="1600" b="1" kern="100" dirty="0">
                        <a:effectLst/>
                        <a:latin typeface="微软雅黑" panose="020B0503020204020204" pitchFamily="34" charset="-122"/>
                        <a:ea typeface="微软雅黑" panose="020B0503020204020204" pitchFamily="34" charset="-122"/>
                        <a:cs typeface="Arial" panose="020B0604020202020204" pitchFamily="34" charset="0"/>
                      </a:endParaRPr>
                    </a:p>
                  </a:txBody>
                  <a:tcPr marL="9525" marR="9525" marT="9525" marB="9525" anchor="ctr">
                    <a:solidFill>
                      <a:srgbClr val="E48312"/>
                    </a:solidFill>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录入学员</a:t>
                      </a:r>
                      <a:r>
                        <a:rPr lang="en-US" sz="1600" kern="100" dirty="0">
                          <a:effectLst/>
                          <a:latin typeface="黑体" panose="02010609060101010101" pitchFamily="49" charset="-122"/>
                          <a:ea typeface="黑体" panose="02010609060101010101" pitchFamily="49" charset="-122"/>
                        </a:rPr>
                        <a:t>(</a:t>
                      </a:r>
                      <a:r>
                        <a:rPr lang="zh-CN" sz="1600" kern="100" dirty="0">
                          <a:effectLst/>
                          <a:latin typeface="黑体" panose="02010609060101010101" pitchFamily="49" charset="-122"/>
                          <a:ea typeface="黑体" panose="02010609060101010101" pitchFamily="49" charset="-122"/>
                        </a:rPr>
                        <a:t>批量、单个</a:t>
                      </a:r>
                      <a:r>
                        <a:rPr lang="en-US" sz="1600" kern="100" dirty="0">
                          <a:effectLst/>
                          <a:latin typeface="黑体" panose="02010609060101010101" pitchFamily="49" charset="-122"/>
                          <a:ea typeface="黑体" panose="02010609060101010101" pitchFamily="49" charset="-122"/>
                        </a:rPr>
                        <a:t>)</a:t>
                      </a:r>
                      <a:endParaRPr lang="zh-CN" sz="1600" kern="100" dirty="0">
                        <a:effectLst/>
                        <a:latin typeface="黑体" panose="02010609060101010101" pitchFamily="49" charset="-122"/>
                        <a:ea typeface="黑体" panose="02010609060101010101" pitchFamily="49" charset="-122"/>
                      </a:endParaRPr>
                    </a:p>
                  </a:txBody>
                  <a:tcPr marL="9525" marR="9525" marT="9525" marB="9525" anchor="ctr">
                    <a:solidFill>
                      <a:srgbClr val="A6A6A6"/>
                    </a:solidFill>
                  </a:tcPr>
                </a:tc>
                <a:extLst>
                  <a:ext uri="{0D108BD9-81ED-4DB2-BD59-A6C34878D82A}">
                    <a16:rowId xmlns:a16="http://schemas.microsoft.com/office/drawing/2014/main" val="167075776"/>
                  </a:ext>
                </a:extLst>
              </a:tr>
              <a:tr h="240727">
                <a:tc vMerge="1">
                  <a:txBody>
                    <a:bodyPr/>
                    <a:lstStyle/>
                    <a:p>
                      <a:endParaRPr lang="zh-CN" altLang="en-US"/>
                    </a:p>
                  </a:txBody>
                  <a:tcPr/>
                </a:tc>
                <a:tc>
                  <a:txBody>
                    <a:bodyPr/>
                    <a:lstStyle/>
                    <a:p>
                      <a:pPr marL="0" indent="457200" algn="l" defTabSz="914400" rtl="0" eaLnBrk="1" fontAlgn="ctr" latinLnBrk="0" hangingPunct="1">
                        <a:spcBef>
                          <a:spcPts val="0"/>
                        </a:spcBef>
                        <a:spcAft>
                          <a:spcPts val="0"/>
                        </a:spcAft>
                      </a:pPr>
                      <a:r>
                        <a:rPr lang="zh-CN" altLang="en-US" sz="1600" kern="100" dirty="0">
                          <a:solidFill>
                            <a:schemeClr val="dk1"/>
                          </a:solidFill>
                          <a:effectLst/>
                          <a:latin typeface="黑体" panose="02010609060101010101" pitchFamily="49" charset="-122"/>
                          <a:ea typeface="黑体" panose="02010609060101010101" pitchFamily="49" charset="-122"/>
                          <a:cs typeface="+mn-cs"/>
                        </a:rPr>
                        <a:t>班级管理</a:t>
                      </a:r>
                      <a:r>
                        <a:rPr lang="en-US" sz="1600" kern="100" dirty="0">
                          <a:solidFill>
                            <a:schemeClr val="dk1"/>
                          </a:solidFill>
                          <a:effectLst/>
                          <a:latin typeface="黑体" panose="02010609060101010101" pitchFamily="49" charset="-122"/>
                          <a:ea typeface="黑体" panose="02010609060101010101" pitchFamily="49" charset="-122"/>
                          <a:cs typeface="+mn-cs"/>
                        </a:rPr>
                        <a:t>(</a:t>
                      </a:r>
                      <a:r>
                        <a:rPr lang="zh-CN" altLang="en-US" sz="1600" kern="100" dirty="0">
                          <a:solidFill>
                            <a:schemeClr val="dk1"/>
                          </a:solidFill>
                          <a:effectLst/>
                          <a:latin typeface="黑体" panose="02010609060101010101" pitchFamily="49" charset="-122"/>
                          <a:ea typeface="黑体" panose="02010609060101010101" pitchFamily="49" charset="-122"/>
                          <a:cs typeface="+mn-cs"/>
                        </a:rPr>
                        <a:t>增删改查</a:t>
                      </a:r>
                      <a:r>
                        <a:rPr lang="en-US" sz="1600" kern="100" dirty="0">
                          <a:solidFill>
                            <a:schemeClr val="dk1"/>
                          </a:solidFill>
                          <a:effectLst/>
                          <a:latin typeface="黑体" panose="02010609060101010101" pitchFamily="49" charset="-122"/>
                          <a:ea typeface="黑体" panose="02010609060101010101" pitchFamily="49" charset="-122"/>
                          <a:cs typeface="+mn-cs"/>
                        </a:rPr>
                        <a:t>)</a:t>
                      </a:r>
                      <a:endParaRPr lang="zh-CN" altLang="en-US" sz="1600" kern="100" dirty="0">
                        <a:solidFill>
                          <a:schemeClr val="dk1"/>
                        </a:solidFill>
                        <a:effectLst/>
                        <a:latin typeface="黑体" panose="02010609060101010101" pitchFamily="49" charset="-122"/>
                        <a:ea typeface="黑体" panose="02010609060101010101" pitchFamily="49" charset="-122"/>
                        <a:cs typeface="+mn-cs"/>
                      </a:endParaRPr>
                    </a:p>
                  </a:txBody>
                  <a:tcPr marL="9525" marR="9525" marT="9525" marB="9525" anchor="ctr">
                    <a:solidFill>
                      <a:srgbClr val="A6A6A6"/>
                    </a:solidFill>
                  </a:tcPr>
                </a:tc>
                <a:extLst>
                  <a:ext uri="{0D108BD9-81ED-4DB2-BD59-A6C34878D82A}">
                    <a16:rowId xmlns:a16="http://schemas.microsoft.com/office/drawing/2014/main" val="2821554691"/>
                  </a:ext>
                </a:extLst>
              </a:tr>
              <a:tr h="240727">
                <a:tc vMerge="1">
                  <a:txBody>
                    <a:bodyPr/>
                    <a:lstStyle/>
                    <a:p>
                      <a:endParaRPr lang="zh-CN" altLang="en-US"/>
                    </a:p>
                  </a:txBody>
                  <a:tcPr/>
                </a:tc>
                <a:tc>
                  <a:txBody>
                    <a:bodyPr/>
                    <a:lstStyle/>
                    <a:p>
                      <a:pPr marL="0" indent="457200" algn="l" defTabSz="914400" rtl="0" eaLnBrk="1" fontAlgn="ctr" latinLnBrk="0" hangingPunct="1">
                        <a:spcBef>
                          <a:spcPts val="0"/>
                        </a:spcBef>
                        <a:spcAft>
                          <a:spcPts val="0"/>
                        </a:spcAft>
                      </a:pPr>
                      <a:r>
                        <a:rPr lang="zh-CN" altLang="en-US" sz="1600" kern="100" dirty="0">
                          <a:solidFill>
                            <a:schemeClr val="dk1"/>
                          </a:solidFill>
                          <a:effectLst/>
                          <a:latin typeface="黑体" panose="02010609060101010101" pitchFamily="49" charset="-122"/>
                          <a:ea typeface="黑体" panose="02010609060101010101" pitchFamily="49" charset="-122"/>
                          <a:cs typeface="+mn-cs"/>
                        </a:rPr>
                        <a:t>学员分班</a:t>
                      </a:r>
                    </a:p>
                  </a:txBody>
                  <a:tcPr marL="9525" marR="9525" marT="9525" marB="9525" anchor="ctr">
                    <a:solidFill>
                      <a:srgbClr val="FAEDE7"/>
                    </a:solidFill>
                  </a:tcPr>
                </a:tc>
                <a:extLst>
                  <a:ext uri="{0D108BD9-81ED-4DB2-BD59-A6C34878D82A}">
                    <a16:rowId xmlns:a16="http://schemas.microsoft.com/office/drawing/2014/main" val="1875089941"/>
                  </a:ext>
                </a:extLst>
              </a:tr>
              <a:tr h="240727">
                <a:tc vMerge="1">
                  <a:txBody>
                    <a:bodyPr/>
                    <a:lstStyle/>
                    <a:p>
                      <a:endParaRPr lang="zh-CN" altLang="en-US"/>
                    </a:p>
                  </a:txBody>
                  <a:tcPr/>
                </a:tc>
                <a:tc>
                  <a:txBody>
                    <a:bodyPr/>
                    <a:lstStyle/>
                    <a:p>
                      <a:pPr marL="0" indent="457200" algn="l" defTabSz="914400" rtl="0" eaLnBrk="1" fontAlgn="ctr" latinLnBrk="0" hangingPunct="1">
                        <a:spcBef>
                          <a:spcPts val="0"/>
                        </a:spcBef>
                        <a:spcAft>
                          <a:spcPts val="0"/>
                        </a:spcAft>
                      </a:pPr>
                      <a:r>
                        <a:rPr lang="zh-CN" altLang="en-US" sz="1600" kern="100" dirty="0">
                          <a:solidFill>
                            <a:schemeClr val="dk1"/>
                          </a:solidFill>
                          <a:effectLst/>
                          <a:latin typeface="黑体" panose="02010609060101010101" pitchFamily="49" charset="-122"/>
                          <a:ea typeface="黑体" panose="02010609060101010101" pitchFamily="49" charset="-122"/>
                          <a:cs typeface="+mn-cs"/>
                        </a:rPr>
                        <a:t>班级学员分组</a:t>
                      </a:r>
                    </a:p>
                  </a:txBody>
                  <a:tcPr marL="9525" marR="9525" marT="9525" marB="9525" anchor="ctr">
                    <a:solidFill>
                      <a:srgbClr val="FAEDE7"/>
                    </a:solidFill>
                  </a:tcPr>
                </a:tc>
                <a:extLst>
                  <a:ext uri="{0D108BD9-81ED-4DB2-BD59-A6C34878D82A}">
                    <a16:rowId xmlns:a16="http://schemas.microsoft.com/office/drawing/2014/main" val="4259582985"/>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学员生成登录帐号</a:t>
                      </a:r>
                    </a:p>
                  </a:txBody>
                  <a:tcPr marL="9525" marR="9525" marT="9525" marB="9525" anchor="ctr">
                    <a:solidFill>
                      <a:srgbClr val="A6A6A6"/>
                    </a:solidFill>
                  </a:tcPr>
                </a:tc>
                <a:extLst>
                  <a:ext uri="{0D108BD9-81ED-4DB2-BD59-A6C34878D82A}">
                    <a16:rowId xmlns:a16="http://schemas.microsoft.com/office/drawing/2014/main" val="234194382"/>
                  </a:ext>
                </a:extLst>
              </a:tr>
              <a:tr h="240727">
                <a:tc rowSpan="3">
                  <a:txBody>
                    <a:bodyPr/>
                    <a:lstStyle/>
                    <a:p>
                      <a:pPr algn="ctr" fontAlgn="ctr">
                        <a:spcAft>
                          <a:spcPts val="0"/>
                        </a:spcAft>
                      </a:pPr>
                      <a:r>
                        <a:rPr lang="zh-CN" sz="1600" kern="100" dirty="0">
                          <a:effectLst/>
                          <a:latin typeface="微软雅黑" panose="020B0503020204020204" pitchFamily="34" charset="-122"/>
                          <a:ea typeface="微软雅黑" panose="020B0503020204020204" pitchFamily="34" charset="-122"/>
                        </a:rPr>
                        <a:t>工程师核心</a:t>
                      </a:r>
                      <a:endParaRPr lang="zh-CN" sz="1600" b="1" kern="100" dirty="0">
                        <a:effectLst/>
                        <a:latin typeface="微软雅黑" panose="020B0503020204020204" pitchFamily="34" charset="-122"/>
                        <a:ea typeface="微软雅黑" panose="020B0503020204020204" pitchFamily="34" charset="-122"/>
                        <a:cs typeface="Arial" panose="020B0604020202020204" pitchFamily="34" charset="0"/>
                      </a:endParaRPr>
                    </a:p>
                  </a:txBody>
                  <a:tcPr marL="9525" marR="9525" marT="9525" marB="9525" anchor="ctr">
                    <a:solidFill>
                      <a:schemeClr val="bg1">
                        <a:lumMod val="65000"/>
                      </a:schemeClr>
                    </a:solidFill>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查看、创建、删除教学计划</a:t>
                      </a:r>
                    </a:p>
                  </a:txBody>
                  <a:tcPr marL="9525" marR="9525" marT="9525" marB="9525" anchor="ctr">
                    <a:solidFill>
                      <a:schemeClr val="bg1">
                        <a:lumMod val="65000"/>
                      </a:schemeClr>
                    </a:solidFill>
                  </a:tcPr>
                </a:tc>
                <a:extLst>
                  <a:ext uri="{0D108BD9-81ED-4DB2-BD59-A6C34878D82A}">
                    <a16:rowId xmlns:a16="http://schemas.microsoft.com/office/drawing/2014/main" val="3212847536"/>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添加任务、制定时间</a:t>
                      </a:r>
                    </a:p>
                  </a:txBody>
                  <a:tcPr marL="9525" marR="9525" marT="9525" marB="9525" anchor="ctr">
                    <a:solidFill>
                      <a:schemeClr val="bg1">
                        <a:lumMod val="65000"/>
                      </a:schemeClr>
                    </a:solidFill>
                  </a:tcPr>
                </a:tc>
                <a:extLst>
                  <a:ext uri="{0D108BD9-81ED-4DB2-BD59-A6C34878D82A}">
                    <a16:rowId xmlns:a16="http://schemas.microsoft.com/office/drawing/2014/main" val="1547508912"/>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学员文档评分</a:t>
                      </a:r>
                    </a:p>
                  </a:txBody>
                  <a:tcPr marL="9525" marR="9525" marT="9525" marB="9525" anchor="ctr">
                    <a:solidFill>
                      <a:schemeClr val="bg1">
                        <a:lumMod val="65000"/>
                      </a:schemeClr>
                    </a:solidFill>
                  </a:tcPr>
                </a:tc>
                <a:extLst>
                  <a:ext uri="{0D108BD9-81ED-4DB2-BD59-A6C34878D82A}">
                    <a16:rowId xmlns:a16="http://schemas.microsoft.com/office/drawing/2014/main" val="2826318598"/>
                  </a:ext>
                </a:extLst>
              </a:tr>
              <a:tr h="240727">
                <a:tc rowSpan="2">
                  <a:txBody>
                    <a:bodyPr/>
                    <a:lstStyle/>
                    <a:p>
                      <a:pPr algn="ctr" fontAlgn="ctr">
                        <a:spcAft>
                          <a:spcPts val="0"/>
                        </a:spcAft>
                      </a:pPr>
                      <a:r>
                        <a:rPr lang="zh-CN" sz="1600" kern="100" dirty="0">
                          <a:effectLst/>
                          <a:latin typeface="微软雅黑" panose="020B0503020204020204" pitchFamily="34" charset="-122"/>
                          <a:ea typeface="微软雅黑" panose="020B0503020204020204" pitchFamily="34" charset="-122"/>
                        </a:rPr>
                        <a:t>学员核心</a:t>
                      </a:r>
                      <a:endParaRPr lang="zh-CN" sz="1600" b="1" kern="100" dirty="0">
                        <a:effectLst/>
                        <a:latin typeface="微软雅黑" panose="020B0503020204020204" pitchFamily="34" charset="-122"/>
                        <a:ea typeface="微软雅黑" panose="020B0503020204020204" pitchFamily="34" charset="-122"/>
                        <a:cs typeface="Arial" panose="020B0604020202020204" pitchFamily="34" charset="0"/>
                      </a:endParaRPr>
                    </a:p>
                  </a:txBody>
                  <a:tcPr marL="9525" marR="9525" marT="9525" marB="9525" anchor="ctr">
                    <a:solidFill>
                      <a:schemeClr val="bg1">
                        <a:lumMod val="65000"/>
                      </a:schemeClr>
                    </a:solidFill>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查看教学计划、完成情况</a:t>
                      </a:r>
                    </a:p>
                  </a:txBody>
                  <a:tcPr marL="9525" marR="9525" marT="9525" marB="9525" anchor="ctr">
                    <a:solidFill>
                      <a:schemeClr val="bg1">
                        <a:lumMod val="65000"/>
                      </a:schemeClr>
                    </a:solidFill>
                  </a:tcPr>
                </a:tc>
                <a:extLst>
                  <a:ext uri="{0D108BD9-81ED-4DB2-BD59-A6C34878D82A}">
                    <a16:rowId xmlns:a16="http://schemas.microsoft.com/office/drawing/2014/main" val="378777006"/>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提交任务结果、上传文件</a:t>
                      </a:r>
                    </a:p>
                  </a:txBody>
                  <a:tcPr marL="9525" marR="9525" marT="9525" marB="9525" anchor="ctr">
                    <a:solidFill>
                      <a:schemeClr val="bg1">
                        <a:lumMod val="65000"/>
                      </a:schemeClr>
                    </a:solidFill>
                  </a:tcPr>
                </a:tc>
                <a:extLst>
                  <a:ext uri="{0D108BD9-81ED-4DB2-BD59-A6C34878D82A}">
                    <a16:rowId xmlns:a16="http://schemas.microsoft.com/office/drawing/2014/main" val="2999268594"/>
                  </a:ext>
                </a:extLst>
              </a:tr>
            </a:tbl>
          </a:graphicData>
        </a:graphic>
      </p:graphicFrame>
      <p:sp>
        <p:nvSpPr>
          <p:cNvPr id="5" name="灯片编号占位符 4">
            <a:extLst>
              <a:ext uri="{FF2B5EF4-FFF2-40B4-BE49-F238E27FC236}">
                <a16:creationId xmlns:a16="http://schemas.microsoft.com/office/drawing/2014/main" id="{562BD26A-6BA3-46C2-A4D6-8FA2362D97B4}"/>
              </a:ext>
            </a:extLst>
          </p:cNvPr>
          <p:cNvSpPr>
            <a:spLocks noGrp="1"/>
          </p:cNvSpPr>
          <p:nvPr>
            <p:ph type="sldNum" sz="quarter" idx="12"/>
          </p:nvPr>
        </p:nvSpPr>
        <p:spPr/>
        <p:txBody>
          <a:bodyPr/>
          <a:lstStyle/>
          <a:p>
            <a:fld id="{0C93CCE4-95A6-4709-9EAB-7612242B89DD}" type="slidenum">
              <a:rPr lang="zh-CN" altLang="en-US" smtClean="0"/>
              <a:t>57</a:t>
            </a:fld>
            <a:endParaRPr lang="zh-CN" altLang="en-US"/>
          </a:p>
        </p:txBody>
      </p:sp>
    </p:spTree>
    <p:extLst>
      <p:ext uri="{BB962C8B-B14F-4D97-AF65-F5344CB8AC3E}">
        <p14:creationId xmlns:p14="http://schemas.microsoft.com/office/powerpoint/2010/main" val="39003353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B09F942-7F01-4FFB-BD1F-EAD778286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12" y="449848"/>
            <a:ext cx="8937776" cy="5027499"/>
          </a:xfrm>
          <a:prstGeom prst="rect">
            <a:avLst/>
          </a:prstGeom>
          <a:ln>
            <a:solidFill>
              <a:schemeClr val="tx1"/>
            </a:solidFill>
          </a:ln>
        </p:spPr>
      </p:pic>
      <p:sp>
        <p:nvSpPr>
          <p:cNvPr id="11" name="文本框 10">
            <a:extLst>
              <a:ext uri="{FF2B5EF4-FFF2-40B4-BE49-F238E27FC236}">
                <a16:creationId xmlns:a16="http://schemas.microsoft.com/office/drawing/2014/main" id="{A70014BA-66F5-490D-8B83-24FE37E64AF4}"/>
              </a:ext>
            </a:extLst>
          </p:cNvPr>
          <p:cNvSpPr txBox="1"/>
          <p:nvPr/>
        </p:nvSpPr>
        <p:spPr>
          <a:xfrm>
            <a:off x="3761547" y="5649363"/>
            <a:ext cx="1620957" cy="523220"/>
          </a:xfrm>
          <a:prstGeom prst="rect">
            <a:avLst/>
          </a:prstGeom>
          <a:noFill/>
        </p:spPr>
        <p:txBody>
          <a:bodyPr wrap="none" rtlCol="0">
            <a:spAutoFit/>
          </a:bodyPr>
          <a:lstStyle/>
          <a:p>
            <a:pPr algn="ctr"/>
            <a:r>
              <a:rPr lang="zh-CN" altLang="en-US" sz="2800" dirty="0">
                <a:latin typeface="黑体" panose="02010609060101010101" pitchFamily="49" charset="-122"/>
                <a:ea typeface="黑体" panose="02010609060101010101" pitchFamily="49" charset="-122"/>
              </a:rPr>
              <a:t>学员分班</a:t>
            </a:r>
          </a:p>
        </p:txBody>
      </p:sp>
    </p:spTree>
    <p:extLst>
      <p:ext uri="{BB962C8B-B14F-4D97-AF65-F5344CB8AC3E}">
        <p14:creationId xmlns:p14="http://schemas.microsoft.com/office/powerpoint/2010/main" val="2035933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B09F942-7F01-4FFB-BD1F-EAD778286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12" y="449848"/>
            <a:ext cx="8937776" cy="5027499"/>
          </a:xfrm>
          <a:prstGeom prst="rect">
            <a:avLst/>
          </a:prstGeom>
          <a:ln>
            <a:solidFill>
              <a:schemeClr val="tx1"/>
            </a:solidFill>
          </a:ln>
        </p:spPr>
      </p:pic>
      <p:sp>
        <p:nvSpPr>
          <p:cNvPr id="11" name="文本框 10">
            <a:extLst>
              <a:ext uri="{FF2B5EF4-FFF2-40B4-BE49-F238E27FC236}">
                <a16:creationId xmlns:a16="http://schemas.microsoft.com/office/drawing/2014/main" id="{A70014BA-66F5-490D-8B83-24FE37E64AF4}"/>
              </a:ext>
            </a:extLst>
          </p:cNvPr>
          <p:cNvSpPr txBox="1"/>
          <p:nvPr/>
        </p:nvSpPr>
        <p:spPr>
          <a:xfrm>
            <a:off x="3761547" y="5649363"/>
            <a:ext cx="1620957" cy="523220"/>
          </a:xfrm>
          <a:prstGeom prst="rect">
            <a:avLst/>
          </a:prstGeom>
          <a:noFill/>
        </p:spPr>
        <p:txBody>
          <a:bodyPr wrap="none" rtlCol="0">
            <a:spAutoFit/>
          </a:bodyPr>
          <a:lstStyle/>
          <a:p>
            <a:pPr algn="ctr"/>
            <a:r>
              <a:rPr lang="zh-CN" altLang="en-US" sz="2800" dirty="0">
                <a:latin typeface="黑体" panose="02010609060101010101" pitchFamily="49" charset="-122"/>
                <a:ea typeface="黑体" panose="02010609060101010101" pitchFamily="49" charset="-122"/>
              </a:rPr>
              <a:t>学员分组</a:t>
            </a:r>
          </a:p>
        </p:txBody>
      </p:sp>
    </p:spTree>
    <p:extLst>
      <p:ext uri="{BB962C8B-B14F-4D97-AF65-F5344CB8AC3E}">
        <p14:creationId xmlns:p14="http://schemas.microsoft.com/office/powerpoint/2010/main" val="1045251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CC69C-18D2-404F-83E0-743625A9EE8B}"/>
              </a:ext>
            </a:extLst>
          </p:cNvPr>
          <p:cNvSpPr>
            <a:spLocks noGrp="1"/>
          </p:cNvSpPr>
          <p:nvPr>
            <p:ph type="title"/>
          </p:nvPr>
        </p:nvSpPr>
        <p:spPr/>
        <p:txBody>
          <a:bodyPr/>
          <a:lstStyle/>
          <a:p>
            <a:r>
              <a:rPr lang="zh-CN" altLang="en-US" dirty="0"/>
              <a:t>运行环境</a:t>
            </a:r>
          </a:p>
        </p:txBody>
      </p:sp>
      <p:graphicFrame>
        <p:nvGraphicFramePr>
          <p:cNvPr id="4" name="表格 3">
            <a:extLst>
              <a:ext uri="{FF2B5EF4-FFF2-40B4-BE49-F238E27FC236}">
                <a16:creationId xmlns:a16="http://schemas.microsoft.com/office/drawing/2014/main" id="{5FC4D45E-9960-431D-8EB7-6AE9B4C5EFB3}"/>
              </a:ext>
            </a:extLst>
          </p:cNvPr>
          <p:cNvGraphicFramePr>
            <a:graphicFrameLocks noGrp="1"/>
          </p:cNvGraphicFramePr>
          <p:nvPr/>
        </p:nvGraphicFramePr>
        <p:xfrm>
          <a:off x="1494999" y="2625412"/>
          <a:ext cx="6154003" cy="1854200"/>
        </p:xfrm>
        <a:graphic>
          <a:graphicData uri="http://schemas.openxmlformats.org/drawingml/2006/table">
            <a:tbl>
              <a:tblPr firstRow="1" bandRow="1">
                <a:tableStyleId>{5C22544A-7EE6-4342-B048-85BDC9FD1C3A}</a:tableStyleId>
              </a:tblPr>
              <a:tblGrid>
                <a:gridCol w="1445526">
                  <a:extLst>
                    <a:ext uri="{9D8B030D-6E8A-4147-A177-3AD203B41FA5}">
                      <a16:colId xmlns:a16="http://schemas.microsoft.com/office/drawing/2014/main" val="2754458053"/>
                    </a:ext>
                  </a:extLst>
                </a:gridCol>
                <a:gridCol w="4708477">
                  <a:extLst>
                    <a:ext uri="{9D8B030D-6E8A-4147-A177-3AD203B41FA5}">
                      <a16:colId xmlns:a16="http://schemas.microsoft.com/office/drawing/2014/main" val="1410080098"/>
                    </a:ext>
                  </a:extLst>
                </a:gridCol>
              </a:tblGrid>
              <a:tr h="370840">
                <a:tc>
                  <a:txBody>
                    <a:bodyPr/>
                    <a:lstStyle/>
                    <a:p>
                      <a:endParaRPr lang="zh-CN" altLang="en-US" dirty="0">
                        <a:latin typeface="Arial" panose="020B0604020202020204" pitchFamily="34" charset="0"/>
                        <a:ea typeface="黑体" panose="02010609060101010101" pitchFamily="49" charset="-122"/>
                        <a:cs typeface="Arial" panose="020B0604020202020204" pitchFamily="34" charset="0"/>
                      </a:endParaRPr>
                    </a:p>
                  </a:txBody>
                  <a:tcPr/>
                </a:tc>
                <a:tc>
                  <a:txBody>
                    <a:bodyPr/>
                    <a:lstStyle/>
                    <a:p>
                      <a:endParaRPr lang="zh-CN" altLang="en-US" dirty="0">
                        <a:latin typeface="Arial" panose="020B0604020202020204" pitchFamily="34" charset="0"/>
                        <a:ea typeface="黑体" panose="02010609060101010101" pitchFamily="49" charset="-122"/>
                        <a:cs typeface="Arial" panose="020B0604020202020204" pitchFamily="34" charset="0"/>
                      </a:endParaRPr>
                    </a:p>
                  </a:txBody>
                  <a:tcPr/>
                </a:tc>
                <a:extLst>
                  <a:ext uri="{0D108BD9-81ED-4DB2-BD59-A6C34878D82A}">
                    <a16:rowId xmlns:a16="http://schemas.microsoft.com/office/drawing/2014/main" val="1916254617"/>
                  </a:ext>
                </a:extLst>
              </a:tr>
              <a:tr h="370840">
                <a:tc>
                  <a:txBody>
                    <a:bodyPr/>
                    <a:lstStyle/>
                    <a:p>
                      <a:r>
                        <a:rPr lang="en-US" altLang="zh-CN" dirty="0">
                          <a:latin typeface="Arial" panose="020B0604020202020204" pitchFamily="34" charset="0"/>
                          <a:ea typeface="黑体" panose="02010609060101010101" pitchFamily="49" charset="-122"/>
                          <a:cs typeface="Arial" panose="020B0604020202020204" pitchFamily="34" charset="0"/>
                        </a:rPr>
                        <a:t>OS</a:t>
                      </a:r>
                      <a:endParaRPr lang="zh-CN" altLang="en-US" dirty="0">
                        <a:latin typeface="Arial" panose="020B0604020202020204" pitchFamily="34" charset="0"/>
                        <a:ea typeface="黑体" panose="02010609060101010101" pitchFamily="49" charset="-122"/>
                        <a:cs typeface="Arial" panose="020B0604020202020204" pitchFamily="34" charset="0"/>
                      </a:endParaRPr>
                    </a:p>
                  </a:txBody>
                  <a:tcPr/>
                </a:tc>
                <a:tc>
                  <a:txBody>
                    <a:bodyPr/>
                    <a:lstStyle/>
                    <a:p>
                      <a:r>
                        <a:rPr lang="en-US" altLang="zh-CN" dirty="0">
                          <a:latin typeface="Arial" panose="020B0604020202020204" pitchFamily="34" charset="0"/>
                          <a:ea typeface="黑体" panose="02010609060101010101" pitchFamily="49" charset="-122"/>
                          <a:cs typeface="Arial" panose="020B0604020202020204" pitchFamily="34" charset="0"/>
                        </a:rPr>
                        <a:t>Microsoft Windows 10 64-bit; macOS</a:t>
                      </a:r>
                      <a:endParaRPr lang="zh-CN" altLang="en-US" dirty="0">
                        <a:latin typeface="Arial" panose="020B0604020202020204" pitchFamily="34" charset="0"/>
                        <a:ea typeface="黑体" panose="02010609060101010101" pitchFamily="49" charset="-122"/>
                        <a:cs typeface="Arial" panose="020B0604020202020204" pitchFamily="34" charset="0"/>
                      </a:endParaRPr>
                    </a:p>
                  </a:txBody>
                  <a:tcPr/>
                </a:tc>
                <a:extLst>
                  <a:ext uri="{0D108BD9-81ED-4DB2-BD59-A6C34878D82A}">
                    <a16:rowId xmlns:a16="http://schemas.microsoft.com/office/drawing/2014/main" val="2129594162"/>
                  </a:ext>
                </a:extLst>
              </a:tr>
              <a:tr h="370840">
                <a:tc>
                  <a:txBody>
                    <a:bodyPr/>
                    <a:lstStyle/>
                    <a:p>
                      <a:r>
                        <a:rPr lang="zh-CN" altLang="en-US" dirty="0">
                          <a:latin typeface="Arial" panose="020B0604020202020204" pitchFamily="34" charset="0"/>
                          <a:ea typeface="黑体" panose="02010609060101010101" pitchFamily="49" charset="-122"/>
                          <a:cs typeface="Arial" panose="020B0604020202020204" pitchFamily="34" charset="0"/>
                        </a:rPr>
                        <a:t>浏览器</a:t>
                      </a:r>
                    </a:p>
                  </a:txBody>
                  <a:tcPr/>
                </a:tc>
                <a:tc>
                  <a:txBody>
                    <a:bodyPr/>
                    <a:lstStyle/>
                    <a:p>
                      <a:r>
                        <a:rPr lang="en-US" altLang="zh-CN" dirty="0">
                          <a:latin typeface="Arial" panose="020B0604020202020204" pitchFamily="34" charset="0"/>
                          <a:ea typeface="黑体" panose="02010609060101010101" pitchFamily="49" charset="-122"/>
                          <a:cs typeface="Arial" panose="020B0604020202020204" pitchFamily="34" charset="0"/>
                        </a:rPr>
                        <a:t>Google Chrome</a:t>
                      </a:r>
                      <a:endParaRPr lang="zh-CN" altLang="en-US" dirty="0">
                        <a:latin typeface="Arial" panose="020B0604020202020204" pitchFamily="34" charset="0"/>
                        <a:ea typeface="黑体" panose="02010609060101010101" pitchFamily="49" charset="-122"/>
                        <a:cs typeface="Arial" panose="020B0604020202020204" pitchFamily="34" charset="0"/>
                      </a:endParaRPr>
                    </a:p>
                  </a:txBody>
                  <a:tcPr/>
                </a:tc>
                <a:extLst>
                  <a:ext uri="{0D108BD9-81ED-4DB2-BD59-A6C34878D82A}">
                    <a16:rowId xmlns:a16="http://schemas.microsoft.com/office/drawing/2014/main" val="250669825"/>
                  </a:ext>
                </a:extLst>
              </a:tr>
              <a:tr h="370840">
                <a:tc>
                  <a:txBody>
                    <a:bodyPr/>
                    <a:lstStyle/>
                    <a:p>
                      <a:r>
                        <a:rPr lang="en-US" altLang="zh-CN" dirty="0">
                          <a:latin typeface="Arial" panose="020B0604020202020204" pitchFamily="34" charset="0"/>
                          <a:ea typeface="黑体" panose="02010609060101010101" pitchFamily="49" charset="-122"/>
                          <a:cs typeface="Arial" panose="020B0604020202020204" pitchFamily="34" charset="0"/>
                        </a:rPr>
                        <a:t>Java RE</a:t>
                      </a:r>
                      <a:endParaRPr lang="zh-CN" altLang="en-US" dirty="0">
                        <a:latin typeface="Arial" panose="020B0604020202020204" pitchFamily="34" charset="0"/>
                        <a:ea typeface="黑体" panose="02010609060101010101" pitchFamily="49" charset="-122"/>
                        <a:cs typeface="Arial" panose="020B0604020202020204" pitchFamily="34" charset="0"/>
                      </a:endParaRPr>
                    </a:p>
                  </a:txBody>
                  <a:tcPr/>
                </a:tc>
                <a:tc>
                  <a:txBody>
                    <a:bodyPr/>
                    <a:lstStyle/>
                    <a:p>
                      <a:r>
                        <a:rPr lang="en-US" altLang="zh-CN" dirty="0">
                          <a:latin typeface="Arial" panose="020B0604020202020204" pitchFamily="34" charset="0"/>
                          <a:ea typeface="黑体" panose="02010609060101010101" pitchFamily="49" charset="-122"/>
                          <a:cs typeface="Arial" panose="020B0604020202020204" pitchFamily="34" charset="0"/>
                        </a:rPr>
                        <a:t>Java 1.8+</a:t>
                      </a:r>
                      <a:endParaRPr lang="zh-CN" altLang="en-US" dirty="0">
                        <a:latin typeface="Arial" panose="020B0604020202020204" pitchFamily="34" charset="0"/>
                        <a:ea typeface="黑体" panose="02010609060101010101" pitchFamily="49" charset="-122"/>
                        <a:cs typeface="Arial" panose="020B0604020202020204" pitchFamily="34" charset="0"/>
                      </a:endParaRPr>
                    </a:p>
                  </a:txBody>
                  <a:tcPr/>
                </a:tc>
                <a:extLst>
                  <a:ext uri="{0D108BD9-81ED-4DB2-BD59-A6C34878D82A}">
                    <a16:rowId xmlns:a16="http://schemas.microsoft.com/office/drawing/2014/main" val="407030381"/>
                  </a:ext>
                </a:extLst>
              </a:tr>
              <a:tr h="370840">
                <a:tc>
                  <a:txBody>
                    <a:bodyPr/>
                    <a:lstStyle/>
                    <a:p>
                      <a:r>
                        <a:rPr lang="zh-CN" altLang="en-US" dirty="0">
                          <a:latin typeface="Arial" panose="020B0604020202020204" pitchFamily="34" charset="0"/>
                          <a:ea typeface="黑体" panose="02010609060101010101" pitchFamily="49" charset="-122"/>
                          <a:cs typeface="Arial" panose="020B0604020202020204" pitchFamily="34" charset="0"/>
                        </a:rPr>
                        <a:t>数据库</a:t>
                      </a:r>
                    </a:p>
                  </a:txBody>
                  <a:tcPr/>
                </a:tc>
                <a:tc>
                  <a:txBody>
                    <a:bodyPr/>
                    <a:lstStyle/>
                    <a:p>
                      <a:r>
                        <a:rPr lang="en-US" altLang="zh-CN" dirty="0">
                          <a:latin typeface="Arial" panose="020B0604020202020204" pitchFamily="34" charset="0"/>
                          <a:ea typeface="黑体" panose="02010609060101010101" pitchFamily="49" charset="-122"/>
                          <a:cs typeface="Arial" panose="020B0604020202020204" pitchFamily="34" charset="0"/>
                        </a:rPr>
                        <a:t>MySQL 8.x</a:t>
                      </a:r>
                      <a:endParaRPr lang="zh-CN" altLang="en-US" dirty="0">
                        <a:latin typeface="Arial" panose="020B0604020202020204" pitchFamily="34" charset="0"/>
                        <a:ea typeface="黑体" panose="02010609060101010101" pitchFamily="49" charset="-122"/>
                        <a:cs typeface="Arial" panose="020B0604020202020204" pitchFamily="34" charset="0"/>
                      </a:endParaRPr>
                    </a:p>
                  </a:txBody>
                  <a:tcPr/>
                </a:tc>
                <a:extLst>
                  <a:ext uri="{0D108BD9-81ED-4DB2-BD59-A6C34878D82A}">
                    <a16:rowId xmlns:a16="http://schemas.microsoft.com/office/drawing/2014/main" val="1970533761"/>
                  </a:ext>
                </a:extLst>
              </a:tr>
            </a:tbl>
          </a:graphicData>
        </a:graphic>
      </p:graphicFrame>
      <p:sp>
        <p:nvSpPr>
          <p:cNvPr id="3" name="灯片编号占位符 2">
            <a:extLst>
              <a:ext uri="{FF2B5EF4-FFF2-40B4-BE49-F238E27FC236}">
                <a16:creationId xmlns:a16="http://schemas.microsoft.com/office/drawing/2014/main" id="{E84DB457-9081-4F2F-9C49-A889409C4E83}"/>
              </a:ext>
            </a:extLst>
          </p:cNvPr>
          <p:cNvSpPr>
            <a:spLocks noGrp="1"/>
          </p:cNvSpPr>
          <p:nvPr>
            <p:ph type="sldNum" sz="quarter" idx="12"/>
          </p:nvPr>
        </p:nvSpPr>
        <p:spPr/>
        <p:txBody>
          <a:bodyPr/>
          <a:lstStyle/>
          <a:p>
            <a:fld id="{0C93CCE4-95A6-4709-9EAB-7612242B89DD}" type="slidenum">
              <a:rPr lang="zh-CN" altLang="en-US" smtClean="0"/>
              <a:t>6</a:t>
            </a:fld>
            <a:endParaRPr lang="zh-CN" altLang="en-US"/>
          </a:p>
        </p:txBody>
      </p:sp>
    </p:spTree>
    <p:extLst>
      <p:ext uri="{BB962C8B-B14F-4D97-AF65-F5344CB8AC3E}">
        <p14:creationId xmlns:p14="http://schemas.microsoft.com/office/powerpoint/2010/main" val="24456539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7FDEDC-B2EA-49FC-89B6-9A93E733A995}"/>
              </a:ext>
            </a:extLst>
          </p:cNvPr>
          <p:cNvSpPr>
            <a:spLocks noGrp="1"/>
          </p:cNvSpPr>
          <p:nvPr>
            <p:ph type="title"/>
          </p:nvPr>
        </p:nvSpPr>
        <p:spPr/>
        <p:txBody>
          <a:bodyPr/>
          <a:lstStyle/>
          <a:p>
            <a:r>
              <a:rPr lang="zh-CN" altLang="en-US" dirty="0"/>
              <a:t>功能模块</a:t>
            </a:r>
          </a:p>
        </p:txBody>
      </p:sp>
      <p:graphicFrame>
        <p:nvGraphicFramePr>
          <p:cNvPr id="4" name="内容占位符 3">
            <a:extLst>
              <a:ext uri="{FF2B5EF4-FFF2-40B4-BE49-F238E27FC236}">
                <a16:creationId xmlns:a16="http://schemas.microsoft.com/office/drawing/2014/main" id="{58EB25CB-5CBC-4BEE-B4A0-C869D47F6691}"/>
              </a:ext>
            </a:extLst>
          </p:cNvPr>
          <p:cNvGraphicFramePr>
            <a:graphicFrameLocks noGrp="1"/>
          </p:cNvGraphicFramePr>
          <p:nvPr>
            <p:ph idx="1"/>
            <p:extLst>
              <p:ext uri="{D42A27DB-BD31-4B8C-83A1-F6EECF244321}">
                <p14:modId xmlns:p14="http://schemas.microsoft.com/office/powerpoint/2010/main" val="731347489"/>
              </p:ext>
            </p:extLst>
          </p:nvPr>
        </p:nvGraphicFramePr>
        <p:xfrm>
          <a:off x="900752" y="1955497"/>
          <a:ext cx="7466008" cy="4206240"/>
        </p:xfrm>
        <a:graphic>
          <a:graphicData uri="http://schemas.openxmlformats.org/drawingml/2006/table">
            <a:tbl>
              <a:tblPr firstCol="1">
                <a:tableStyleId>{5C22544A-7EE6-4342-B048-85BDC9FD1C3A}</a:tableStyleId>
              </a:tblPr>
              <a:tblGrid>
                <a:gridCol w="2688856">
                  <a:extLst>
                    <a:ext uri="{9D8B030D-6E8A-4147-A177-3AD203B41FA5}">
                      <a16:colId xmlns:a16="http://schemas.microsoft.com/office/drawing/2014/main" val="2754567243"/>
                    </a:ext>
                  </a:extLst>
                </a:gridCol>
                <a:gridCol w="4777152">
                  <a:extLst>
                    <a:ext uri="{9D8B030D-6E8A-4147-A177-3AD203B41FA5}">
                      <a16:colId xmlns:a16="http://schemas.microsoft.com/office/drawing/2014/main" val="2762115839"/>
                    </a:ext>
                  </a:extLst>
                </a:gridCol>
              </a:tblGrid>
              <a:tr h="240727">
                <a:tc rowSpan="4">
                  <a:txBody>
                    <a:bodyPr/>
                    <a:lstStyle/>
                    <a:p>
                      <a:pPr algn="ctr" fontAlgn="ctr">
                        <a:spcAft>
                          <a:spcPts val="0"/>
                        </a:spcAft>
                      </a:pPr>
                      <a:r>
                        <a:rPr lang="zh-CN" sz="1600" kern="100" dirty="0">
                          <a:effectLst/>
                          <a:latin typeface="微软雅黑" panose="020B0503020204020204" pitchFamily="34" charset="-122"/>
                          <a:ea typeface="微软雅黑" panose="020B0503020204020204" pitchFamily="34" charset="-122"/>
                        </a:rPr>
                        <a:t>项目库管理</a:t>
                      </a:r>
                      <a:endParaRPr lang="zh-CN" sz="1600" b="1" kern="100" dirty="0">
                        <a:effectLst/>
                        <a:latin typeface="微软雅黑" panose="020B0503020204020204" pitchFamily="34" charset="-122"/>
                        <a:ea typeface="微软雅黑" panose="020B0503020204020204" pitchFamily="34" charset="-122"/>
                        <a:cs typeface="Arial" panose="020B0604020202020204" pitchFamily="34" charset="0"/>
                      </a:endParaRPr>
                    </a:p>
                  </a:txBody>
                  <a:tcPr marL="9525" marR="9525" marT="9525" marB="9525" anchor="ctr">
                    <a:solidFill>
                      <a:schemeClr val="bg1">
                        <a:lumMod val="65000"/>
                      </a:schemeClr>
                    </a:solidFill>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项目库展示</a:t>
                      </a:r>
                    </a:p>
                  </a:txBody>
                  <a:tcPr marL="9525" marR="9525" marT="9525" marB="9525" anchor="ctr">
                    <a:solidFill>
                      <a:schemeClr val="bg1">
                        <a:lumMod val="65000"/>
                      </a:schemeClr>
                    </a:solidFill>
                  </a:tcPr>
                </a:tc>
                <a:extLst>
                  <a:ext uri="{0D108BD9-81ED-4DB2-BD59-A6C34878D82A}">
                    <a16:rowId xmlns:a16="http://schemas.microsoft.com/office/drawing/2014/main" val="203741797"/>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项目添加</a:t>
                      </a:r>
                    </a:p>
                  </a:txBody>
                  <a:tcPr marL="9525" marR="9525" marT="9525" marB="9525" anchor="ctr">
                    <a:solidFill>
                      <a:schemeClr val="bg1">
                        <a:lumMod val="65000"/>
                      </a:schemeClr>
                    </a:solidFill>
                  </a:tcPr>
                </a:tc>
                <a:extLst>
                  <a:ext uri="{0D108BD9-81ED-4DB2-BD59-A6C34878D82A}">
                    <a16:rowId xmlns:a16="http://schemas.microsoft.com/office/drawing/2014/main" val="4178351198"/>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项目审批</a:t>
                      </a:r>
                    </a:p>
                  </a:txBody>
                  <a:tcPr marL="9525" marR="9525" marT="9525" marB="9525" anchor="ctr">
                    <a:solidFill>
                      <a:schemeClr val="bg1">
                        <a:lumMod val="65000"/>
                      </a:schemeClr>
                    </a:solidFill>
                  </a:tcPr>
                </a:tc>
                <a:extLst>
                  <a:ext uri="{0D108BD9-81ED-4DB2-BD59-A6C34878D82A}">
                    <a16:rowId xmlns:a16="http://schemas.microsoft.com/office/drawing/2014/main" val="4156830680"/>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项目库管理</a:t>
                      </a:r>
                    </a:p>
                  </a:txBody>
                  <a:tcPr marL="9525" marR="9525" marT="9525" marB="9525" anchor="ctr">
                    <a:solidFill>
                      <a:schemeClr val="bg1">
                        <a:lumMod val="65000"/>
                      </a:schemeClr>
                    </a:solidFill>
                  </a:tcPr>
                </a:tc>
                <a:extLst>
                  <a:ext uri="{0D108BD9-81ED-4DB2-BD59-A6C34878D82A}">
                    <a16:rowId xmlns:a16="http://schemas.microsoft.com/office/drawing/2014/main" val="914306041"/>
                  </a:ext>
                </a:extLst>
              </a:tr>
              <a:tr h="240727">
                <a:tc rowSpan="2">
                  <a:txBody>
                    <a:bodyPr/>
                    <a:lstStyle/>
                    <a:p>
                      <a:pPr algn="ctr" fontAlgn="ctr">
                        <a:spcAft>
                          <a:spcPts val="0"/>
                        </a:spcAft>
                      </a:pPr>
                      <a:r>
                        <a:rPr lang="zh-CN" sz="1600" kern="100" dirty="0">
                          <a:effectLst/>
                          <a:latin typeface="微软雅黑" panose="020B0503020204020204" pitchFamily="34" charset="-122"/>
                          <a:ea typeface="微软雅黑" panose="020B0503020204020204" pitchFamily="34" charset="-122"/>
                        </a:rPr>
                        <a:t>文档库管理</a:t>
                      </a:r>
                      <a:endParaRPr lang="zh-CN" sz="1600" b="1" kern="100" dirty="0">
                        <a:effectLst/>
                        <a:latin typeface="微软雅黑" panose="020B0503020204020204" pitchFamily="34" charset="-122"/>
                        <a:ea typeface="微软雅黑" panose="020B0503020204020204" pitchFamily="34" charset="-122"/>
                        <a:cs typeface="Arial" panose="020B0604020202020204" pitchFamily="34" charset="0"/>
                      </a:endParaRPr>
                    </a:p>
                  </a:txBody>
                  <a:tcPr marL="9525" marR="9525" marT="9525" marB="9525" anchor="ctr">
                    <a:solidFill>
                      <a:schemeClr val="bg1">
                        <a:lumMod val="65000"/>
                      </a:schemeClr>
                    </a:solidFill>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文档库展示</a:t>
                      </a:r>
                    </a:p>
                  </a:txBody>
                  <a:tcPr marL="9525" marR="9525" marT="9525" marB="9525" anchor="ctr">
                    <a:solidFill>
                      <a:schemeClr val="bg1">
                        <a:lumMod val="65000"/>
                      </a:schemeClr>
                    </a:solidFill>
                  </a:tcPr>
                </a:tc>
                <a:extLst>
                  <a:ext uri="{0D108BD9-81ED-4DB2-BD59-A6C34878D82A}">
                    <a16:rowId xmlns:a16="http://schemas.microsoft.com/office/drawing/2014/main" val="1427562950"/>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文档添加</a:t>
                      </a:r>
                    </a:p>
                  </a:txBody>
                  <a:tcPr marL="9525" marR="9525" marT="9525" marB="9525" anchor="ctr">
                    <a:solidFill>
                      <a:schemeClr val="bg1">
                        <a:lumMod val="65000"/>
                      </a:schemeClr>
                    </a:solidFill>
                  </a:tcPr>
                </a:tc>
                <a:extLst>
                  <a:ext uri="{0D108BD9-81ED-4DB2-BD59-A6C34878D82A}">
                    <a16:rowId xmlns:a16="http://schemas.microsoft.com/office/drawing/2014/main" val="4287248822"/>
                  </a:ext>
                </a:extLst>
              </a:tr>
              <a:tr h="240727">
                <a:tc rowSpan="5">
                  <a:txBody>
                    <a:bodyPr/>
                    <a:lstStyle/>
                    <a:p>
                      <a:pPr algn="ctr" fontAlgn="ctr">
                        <a:spcAft>
                          <a:spcPts val="0"/>
                        </a:spcAft>
                      </a:pPr>
                      <a:r>
                        <a:rPr lang="zh-CN" sz="1600" kern="100" dirty="0">
                          <a:effectLst/>
                          <a:latin typeface="微软雅黑" panose="020B0503020204020204" pitchFamily="34" charset="-122"/>
                          <a:ea typeface="微软雅黑" panose="020B0503020204020204" pitchFamily="34" charset="-122"/>
                        </a:rPr>
                        <a:t>学员、班级管理</a:t>
                      </a:r>
                      <a:endParaRPr lang="zh-CN" sz="1600" b="1" kern="100" dirty="0">
                        <a:effectLst/>
                        <a:latin typeface="微软雅黑" panose="020B0503020204020204" pitchFamily="34" charset="-122"/>
                        <a:ea typeface="微软雅黑" panose="020B0503020204020204" pitchFamily="34" charset="-122"/>
                        <a:cs typeface="Arial" panose="020B0604020202020204" pitchFamily="34" charset="0"/>
                      </a:endParaRPr>
                    </a:p>
                  </a:txBody>
                  <a:tcPr marL="9525" marR="9525" marT="9525" marB="9525" anchor="ctr">
                    <a:solidFill>
                      <a:srgbClr val="A6A6A6"/>
                    </a:solidFill>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录入学员</a:t>
                      </a:r>
                      <a:r>
                        <a:rPr lang="en-US" sz="1600" kern="100" dirty="0">
                          <a:effectLst/>
                          <a:latin typeface="黑体" panose="02010609060101010101" pitchFamily="49" charset="-122"/>
                          <a:ea typeface="黑体" panose="02010609060101010101" pitchFamily="49" charset="-122"/>
                        </a:rPr>
                        <a:t>(</a:t>
                      </a:r>
                      <a:r>
                        <a:rPr lang="zh-CN" sz="1600" kern="100" dirty="0">
                          <a:effectLst/>
                          <a:latin typeface="黑体" panose="02010609060101010101" pitchFamily="49" charset="-122"/>
                          <a:ea typeface="黑体" panose="02010609060101010101" pitchFamily="49" charset="-122"/>
                        </a:rPr>
                        <a:t>批量、单个</a:t>
                      </a:r>
                      <a:r>
                        <a:rPr lang="en-US" sz="1600" kern="100" dirty="0">
                          <a:effectLst/>
                          <a:latin typeface="黑体" panose="02010609060101010101" pitchFamily="49" charset="-122"/>
                          <a:ea typeface="黑体" panose="02010609060101010101" pitchFamily="49" charset="-122"/>
                        </a:rPr>
                        <a:t>)</a:t>
                      </a:r>
                      <a:endParaRPr lang="zh-CN" sz="1600" kern="100" dirty="0">
                        <a:effectLst/>
                        <a:latin typeface="黑体" panose="02010609060101010101" pitchFamily="49" charset="-122"/>
                        <a:ea typeface="黑体" panose="02010609060101010101" pitchFamily="49" charset="-122"/>
                      </a:endParaRPr>
                    </a:p>
                  </a:txBody>
                  <a:tcPr marL="9525" marR="9525" marT="9525" marB="9525" anchor="ctr">
                    <a:solidFill>
                      <a:srgbClr val="A6A6A6"/>
                    </a:solidFill>
                  </a:tcPr>
                </a:tc>
                <a:extLst>
                  <a:ext uri="{0D108BD9-81ED-4DB2-BD59-A6C34878D82A}">
                    <a16:rowId xmlns:a16="http://schemas.microsoft.com/office/drawing/2014/main" val="167075776"/>
                  </a:ext>
                </a:extLst>
              </a:tr>
              <a:tr h="240727">
                <a:tc vMerge="1">
                  <a:txBody>
                    <a:bodyPr/>
                    <a:lstStyle/>
                    <a:p>
                      <a:endParaRPr lang="zh-CN" altLang="en-US"/>
                    </a:p>
                  </a:txBody>
                  <a:tcPr/>
                </a:tc>
                <a:tc>
                  <a:txBody>
                    <a:bodyPr/>
                    <a:lstStyle/>
                    <a:p>
                      <a:pPr marL="0" indent="457200" algn="l" defTabSz="914400" rtl="0" eaLnBrk="1" fontAlgn="ctr" latinLnBrk="0" hangingPunct="1">
                        <a:spcBef>
                          <a:spcPts val="0"/>
                        </a:spcBef>
                        <a:spcAft>
                          <a:spcPts val="0"/>
                        </a:spcAft>
                      </a:pPr>
                      <a:r>
                        <a:rPr lang="zh-CN" altLang="en-US" sz="1600" kern="100" dirty="0">
                          <a:solidFill>
                            <a:schemeClr val="dk1"/>
                          </a:solidFill>
                          <a:effectLst/>
                          <a:latin typeface="黑体" panose="02010609060101010101" pitchFamily="49" charset="-122"/>
                          <a:ea typeface="黑体" panose="02010609060101010101" pitchFamily="49" charset="-122"/>
                          <a:cs typeface="+mn-cs"/>
                        </a:rPr>
                        <a:t>班级管理</a:t>
                      </a:r>
                      <a:r>
                        <a:rPr lang="en-US" sz="1600" kern="100" dirty="0">
                          <a:solidFill>
                            <a:schemeClr val="dk1"/>
                          </a:solidFill>
                          <a:effectLst/>
                          <a:latin typeface="黑体" panose="02010609060101010101" pitchFamily="49" charset="-122"/>
                          <a:ea typeface="黑体" panose="02010609060101010101" pitchFamily="49" charset="-122"/>
                          <a:cs typeface="+mn-cs"/>
                        </a:rPr>
                        <a:t>(</a:t>
                      </a:r>
                      <a:r>
                        <a:rPr lang="zh-CN" altLang="en-US" sz="1600" kern="100" dirty="0">
                          <a:solidFill>
                            <a:schemeClr val="dk1"/>
                          </a:solidFill>
                          <a:effectLst/>
                          <a:latin typeface="黑体" panose="02010609060101010101" pitchFamily="49" charset="-122"/>
                          <a:ea typeface="黑体" panose="02010609060101010101" pitchFamily="49" charset="-122"/>
                          <a:cs typeface="+mn-cs"/>
                        </a:rPr>
                        <a:t>增删改查</a:t>
                      </a:r>
                      <a:r>
                        <a:rPr lang="en-US" sz="1600" kern="100" dirty="0">
                          <a:solidFill>
                            <a:schemeClr val="dk1"/>
                          </a:solidFill>
                          <a:effectLst/>
                          <a:latin typeface="黑体" panose="02010609060101010101" pitchFamily="49" charset="-122"/>
                          <a:ea typeface="黑体" panose="02010609060101010101" pitchFamily="49" charset="-122"/>
                          <a:cs typeface="+mn-cs"/>
                        </a:rPr>
                        <a:t>)</a:t>
                      </a:r>
                      <a:endParaRPr lang="zh-CN" altLang="en-US" sz="1600" kern="100" dirty="0">
                        <a:solidFill>
                          <a:schemeClr val="dk1"/>
                        </a:solidFill>
                        <a:effectLst/>
                        <a:latin typeface="黑体" panose="02010609060101010101" pitchFamily="49" charset="-122"/>
                        <a:ea typeface="黑体" panose="02010609060101010101" pitchFamily="49" charset="-122"/>
                        <a:cs typeface="+mn-cs"/>
                      </a:endParaRPr>
                    </a:p>
                  </a:txBody>
                  <a:tcPr marL="9525" marR="9525" marT="9525" marB="9525" anchor="ctr">
                    <a:solidFill>
                      <a:srgbClr val="A6A6A6"/>
                    </a:solidFill>
                  </a:tcPr>
                </a:tc>
                <a:extLst>
                  <a:ext uri="{0D108BD9-81ED-4DB2-BD59-A6C34878D82A}">
                    <a16:rowId xmlns:a16="http://schemas.microsoft.com/office/drawing/2014/main" val="2821554691"/>
                  </a:ext>
                </a:extLst>
              </a:tr>
              <a:tr h="240727">
                <a:tc vMerge="1">
                  <a:txBody>
                    <a:bodyPr/>
                    <a:lstStyle/>
                    <a:p>
                      <a:endParaRPr lang="zh-CN" altLang="en-US"/>
                    </a:p>
                  </a:txBody>
                  <a:tcPr/>
                </a:tc>
                <a:tc>
                  <a:txBody>
                    <a:bodyPr/>
                    <a:lstStyle/>
                    <a:p>
                      <a:pPr marL="0" indent="457200" algn="l" defTabSz="914400" rtl="0" eaLnBrk="1" fontAlgn="ctr" latinLnBrk="0" hangingPunct="1">
                        <a:spcBef>
                          <a:spcPts val="0"/>
                        </a:spcBef>
                        <a:spcAft>
                          <a:spcPts val="0"/>
                        </a:spcAft>
                      </a:pPr>
                      <a:r>
                        <a:rPr lang="zh-CN" altLang="en-US" sz="1600" kern="100" dirty="0">
                          <a:solidFill>
                            <a:schemeClr val="dk1"/>
                          </a:solidFill>
                          <a:effectLst/>
                          <a:latin typeface="黑体" panose="02010609060101010101" pitchFamily="49" charset="-122"/>
                          <a:ea typeface="黑体" panose="02010609060101010101" pitchFamily="49" charset="-122"/>
                          <a:cs typeface="+mn-cs"/>
                        </a:rPr>
                        <a:t>学员分班</a:t>
                      </a:r>
                    </a:p>
                  </a:txBody>
                  <a:tcPr marL="9525" marR="9525" marT="9525" marB="9525" anchor="ctr">
                    <a:solidFill>
                      <a:srgbClr val="A6A6A6"/>
                    </a:solidFill>
                  </a:tcPr>
                </a:tc>
                <a:extLst>
                  <a:ext uri="{0D108BD9-81ED-4DB2-BD59-A6C34878D82A}">
                    <a16:rowId xmlns:a16="http://schemas.microsoft.com/office/drawing/2014/main" val="1875089941"/>
                  </a:ext>
                </a:extLst>
              </a:tr>
              <a:tr h="240727">
                <a:tc vMerge="1">
                  <a:txBody>
                    <a:bodyPr/>
                    <a:lstStyle/>
                    <a:p>
                      <a:endParaRPr lang="zh-CN" altLang="en-US"/>
                    </a:p>
                  </a:txBody>
                  <a:tcPr/>
                </a:tc>
                <a:tc>
                  <a:txBody>
                    <a:bodyPr/>
                    <a:lstStyle/>
                    <a:p>
                      <a:pPr marL="0" indent="457200" algn="l" defTabSz="914400" rtl="0" eaLnBrk="1" fontAlgn="ctr" latinLnBrk="0" hangingPunct="1">
                        <a:spcBef>
                          <a:spcPts val="0"/>
                        </a:spcBef>
                        <a:spcAft>
                          <a:spcPts val="0"/>
                        </a:spcAft>
                      </a:pPr>
                      <a:r>
                        <a:rPr lang="zh-CN" altLang="en-US" sz="1600" kern="100" dirty="0">
                          <a:solidFill>
                            <a:schemeClr val="dk1"/>
                          </a:solidFill>
                          <a:effectLst/>
                          <a:latin typeface="黑体" panose="02010609060101010101" pitchFamily="49" charset="-122"/>
                          <a:ea typeface="黑体" panose="02010609060101010101" pitchFamily="49" charset="-122"/>
                          <a:cs typeface="+mn-cs"/>
                        </a:rPr>
                        <a:t>班级学员分组</a:t>
                      </a:r>
                    </a:p>
                  </a:txBody>
                  <a:tcPr marL="9525" marR="9525" marT="9525" marB="9525" anchor="ctr">
                    <a:solidFill>
                      <a:srgbClr val="A6A6A6"/>
                    </a:solidFill>
                  </a:tcPr>
                </a:tc>
                <a:extLst>
                  <a:ext uri="{0D108BD9-81ED-4DB2-BD59-A6C34878D82A}">
                    <a16:rowId xmlns:a16="http://schemas.microsoft.com/office/drawing/2014/main" val="4259582985"/>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学员生成登录帐号</a:t>
                      </a:r>
                    </a:p>
                  </a:txBody>
                  <a:tcPr marL="9525" marR="9525" marT="9525" marB="9525" anchor="ctr">
                    <a:solidFill>
                      <a:srgbClr val="A6A6A6"/>
                    </a:solidFill>
                  </a:tcPr>
                </a:tc>
                <a:extLst>
                  <a:ext uri="{0D108BD9-81ED-4DB2-BD59-A6C34878D82A}">
                    <a16:rowId xmlns:a16="http://schemas.microsoft.com/office/drawing/2014/main" val="234194382"/>
                  </a:ext>
                </a:extLst>
              </a:tr>
              <a:tr h="240727">
                <a:tc rowSpan="3">
                  <a:txBody>
                    <a:bodyPr/>
                    <a:lstStyle/>
                    <a:p>
                      <a:pPr algn="ctr" fontAlgn="ctr">
                        <a:spcAft>
                          <a:spcPts val="0"/>
                        </a:spcAft>
                      </a:pPr>
                      <a:r>
                        <a:rPr lang="zh-CN" sz="1600" kern="100" dirty="0">
                          <a:effectLst/>
                          <a:latin typeface="微软雅黑" panose="020B0503020204020204" pitchFamily="34" charset="-122"/>
                          <a:ea typeface="微软雅黑" panose="020B0503020204020204" pitchFamily="34" charset="-122"/>
                        </a:rPr>
                        <a:t>工程师核心</a:t>
                      </a:r>
                      <a:endParaRPr lang="zh-CN" sz="1600" b="1" kern="100" dirty="0">
                        <a:effectLst/>
                        <a:latin typeface="微软雅黑" panose="020B0503020204020204" pitchFamily="34" charset="-122"/>
                        <a:ea typeface="微软雅黑" panose="020B0503020204020204" pitchFamily="34" charset="-122"/>
                        <a:cs typeface="Arial" panose="020B0604020202020204" pitchFamily="34" charset="0"/>
                      </a:endParaRPr>
                    </a:p>
                  </a:txBody>
                  <a:tcPr marL="9525" marR="9525" marT="9525" marB="9525" anchor="ctr">
                    <a:solidFill>
                      <a:srgbClr val="E48312"/>
                    </a:solidFill>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查看、创建、删除教学计划</a:t>
                      </a:r>
                    </a:p>
                  </a:txBody>
                  <a:tcPr marL="9525" marR="9525" marT="9525" marB="9525" anchor="ctr">
                    <a:solidFill>
                      <a:srgbClr val="FAEDE7"/>
                    </a:solidFill>
                  </a:tcPr>
                </a:tc>
                <a:extLst>
                  <a:ext uri="{0D108BD9-81ED-4DB2-BD59-A6C34878D82A}">
                    <a16:rowId xmlns:a16="http://schemas.microsoft.com/office/drawing/2014/main" val="3212847536"/>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添加任务、制定时间</a:t>
                      </a:r>
                    </a:p>
                  </a:txBody>
                  <a:tcPr marL="9525" marR="9525" marT="9525" marB="9525" anchor="ctr">
                    <a:solidFill>
                      <a:srgbClr val="FAEDE7"/>
                    </a:solidFill>
                  </a:tcPr>
                </a:tc>
                <a:extLst>
                  <a:ext uri="{0D108BD9-81ED-4DB2-BD59-A6C34878D82A}">
                    <a16:rowId xmlns:a16="http://schemas.microsoft.com/office/drawing/2014/main" val="1547508912"/>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学员文档评分</a:t>
                      </a:r>
                    </a:p>
                  </a:txBody>
                  <a:tcPr marL="9525" marR="9525" marT="9525" marB="9525" anchor="ctr">
                    <a:solidFill>
                      <a:srgbClr val="A6A6A6"/>
                    </a:solidFill>
                  </a:tcPr>
                </a:tc>
                <a:extLst>
                  <a:ext uri="{0D108BD9-81ED-4DB2-BD59-A6C34878D82A}">
                    <a16:rowId xmlns:a16="http://schemas.microsoft.com/office/drawing/2014/main" val="2826318598"/>
                  </a:ext>
                </a:extLst>
              </a:tr>
              <a:tr h="240727">
                <a:tc rowSpan="2">
                  <a:txBody>
                    <a:bodyPr/>
                    <a:lstStyle/>
                    <a:p>
                      <a:pPr algn="ctr" fontAlgn="ctr">
                        <a:spcAft>
                          <a:spcPts val="0"/>
                        </a:spcAft>
                      </a:pPr>
                      <a:r>
                        <a:rPr lang="zh-CN" sz="1600" kern="100" dirty="0">
                          <a:effectLst/>
                          <a:latin typeface="微软雅黑" panose="020B0503020204020204" pitchFamily="34" charset="-122"/>
                          <a:ea typeface="微软雅黑" panose="020B0503020204020204" pitchFamily="34" charset="-122"/>
                        </a:rPr>
                        <a:t>学员核心</a:t>
                      </a:r>
                      <a:endParaRPr lang="zh-CN" sz="1600" b="1" kern="100" dirty="0">
                        <a:effectLst/>
                        <a:latin typeface="微软雅黑" panose="020B0503020204020204" pitchFamily="34" charset="-122"/>
                        <a:ea typeface="微软雅黑" panose="020B0503020204020204" pitchFamily="34" charset="-122"/>
                        <a:cs typeface="Arial" panose="020B0604020202020204" pitchFamily="34" charset="0"/>
                      </a:endParaRPr>
                    </a:p>
                  </a:txBody>
                  <a:tcPr marL="9525" marR="9525" marT="9525" marB="9525" anchor="ctr">
                    <a:solidFill>
                      <a:srgbClr val="E48312"/>
                    </a:solidFill>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查看教学计划、完成情况</a:t>
                      </a:r>
                    </a:p>
                  </a:txBody>
                  <a:tcPr marL="9525" marR="9525" marT="9525" marB="9525" anchor="ctr">
                    <a:solidFill>
                      <a:srgbClr val="FAEDE7"/>
                    </a:solidFill>
                  </a:tcPr>
                </a:tc>
                <a:extLst>
                  <a:ext uri="{0D108BD9-81ED-4DB2-BD59-A6C34878D82A}">
                    <a16:rowId xmlns:a16="http://schemas.microsoft.com/office/drawing/2014/main" val="378777006"/>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提交任务结果、上传文件</a:t>
                      </a:r>
                    </a:p>
                  </a:txBody>
                  <a:tcPr marL="9525" marR="9525" marT="9525" marB="9525" anchor="ctr">
                    <a:solidFill>
                      <a:schemeClr val="bg1">
                        <a:lumMod val="65000"/>
                      </a:schemeClr>
                    </a:solidFill>
                  </a:tcPr>
                </a:tc>
                <a:extLst>
                  <a:ext uri="{0D108BD9-81ED-4DB2-BD59-A6C34878D82A}">
                    <a16:rowId xmlns:a16="http://schemas.microsoft.com/office/drawing/2014/main" val="2999268594"/>
                  </a:ext>
                </a:extLst>
              </a:tr>
            </a:tbl>
          </a:graphicData>
        </a:graphic>
      </p:graphicFrame>
      <p:sp>
        <p:nvSpPr>
          <p:cNvPr id="5" name="灯片编号占位符 4">
            <a:extLst>
              <a:ext uri="{FF2B5EF4-FFF2-40B4-BE49-F238E27FC236}">
                <a16:creationId xmlns:a16="http://schemas.microsoft.com/office/drawing/2014/main" id="{562BD26A-6BA3-46C2-A4D6-8FA2362D97B4}"/>
              </a:ext>
            </a:extLst>
          </p:cNvPr>
          <p:cNvSpPr>
            <a:spLocks noGrp="1"/>
          </p:cNvSpPr>
          <p:nvPr>
            <p:ph type="sldNum" sz="quarter" idx="12"/>
          </p:nvPr>
        </p:nvSpPr>
        <p:spPr/>
        <p:txBody>
          <a:bodyPr/>
          <a:lstStyle/>
          <a:p>
            <a:fld id="{0C93CCE4-95A6-4709-9EAB-7612242B89DD}" type="slidenum">
              <a:rPr lang="zh-CN" altLang="en-US" smtClean="0"/>
              <a:t>60</a:t>
            </a:fld>
            <a:endParaRPr lang="zh-CN" altLang="en-US"/>
          </a:p>
        </p:txBody>
      </p:sp>
    </p:spTree>
    <p:extLst>
      <p:ext uri="{BB962C8B-B14F-4D97-AF65-F5344CB8AC3E}">
        <p14:creationId xmlns:p14="http://schemas.microsoft.com/office/powerpoint/2010/main" val="31208157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B09F942-7F01-4FFB-BD1F-EAD778286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12" y="449848"/>
            <a:ext cx="8937776" cy="5027499"/>
          </a:xfrm>
          <a:prstGeom prst="rect">
            <a:avLst/>
          </a:prstGeom>
          <a:ln>
            <a:solidFill>
              <a:schemeClr val="tx1"/>
            </a:solidFill>
          </a:ln>
        </p:spPr>
      </p:pic>
      <p:sp>
        <p:nvSpPr>
          <p:cNvPr id="11" name="文本框 10">
            <a:extLst>
              <a:ext uri="{FF2B5EF4-FFF2-40B4-BE49-F238E27FC236}">
                <a16:creationId xmlns:a16="http://schemas.microsoft.com/office/drawing/2014/main" id="{A70014BA-66F5-490D-8B83-24FE37E64AF4}"/>
              </a:ext>
            </a:extLst>
          </p:cNvPr>
          <p:cNvSpPr txBox="1"/>
          <p:nvPr/>
        </p:nvSpPr>
        <p:spPr>
          <a:xfrm>
            <a:off x="3402477" y="5649363"/>
            <a:ext cx="2339103" cy="523220"/>
          </a:xfrm>
          <a:prstGeom prst="rect">
            <a:avLst/>
          </a:prstGeom>
          <a:noFill/>
        </p:spPr>
        <p:txBody>
          <a:bodyPr wrap="none" rtlCol="0">
            <a:spAutoFit/>
          </a:bodyPr>
          <a:lstStyle/>
          <a:p>
            <a:pPr algn="ctr"/>
            <a:r>
              <a:rPr lang="zh-CN" altLang="en-US" sz="2800" dirty="0">
                <a:latin typeface="黑体" panose="02010609060101010101" pitchFamily="49" charset="-122"/>
                <a:ea typeface="黑体" panose="02010609060101010101" pitchFamily="49" charset="-122"/>
              </a:rPr>
              <a:t>教学计划列表</a:t>
            </a:r>
          </a:p>
        </p:txBody>
      </p:sp>
    </p:spTree>
    <p:extLst>
      <p:ext uri="{BB962C8B-B14F-4D97-AF65-F5344CB8AC3E}">
        <p14:creationId xmlns:p14="http://schemas.microsoft.com/office/powerpoint/2010/main" val="14248867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B09F942-7F01-4FFB-BD1F-EAD778286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12" y="449848"/>
            <a:ext cx="8937776" cy="5027499"/>
          </a:xfrm>
          <a:prstGeom prst="rect">
            <a:avLst/>
          </a:prstGeom>
          <a:ln>
            <a:solidFill>
              <a:schemeClr val="tx1"/>
            </a:solidFill>
          </a:ln>
        </p:spPr>
      </p:pic>
      <p:sp>
        <p:nvSpPr>
          <p:cNvPr id="11" name="文本框 10">
            <a:extLst>
              <a:ext uri="{FF2B5EF4-FFF2-40B4-BE49-F238E27FC236}">
                <a16:creationId xmlns:a16="http://schemas.microsoft.com/office/drawing/2014/main" id="{A70014BA-66F5-490D-8B83-24FE37E64AF4}"/>
              </a:ext>
            </a:extLst>
          </p:cNvPr>
          <p:cNvSpPr txBox="1"/>
          <p:nvPr/>
        </p:nvSpPr>
        <p:spPr>
          <a:xfrm>
            <a:off x="2684334" y="5649363"/>
            <a:ext cx="3775394" cy="523220"/>
          </a:xfrm>
          <a:prstGeom prst="rect">
            <a:avLst/>
          </a:prstGeom>
          <a:noFill/>
        </p:spPr>
        <p:txBody>
          <a:bodyPr wrap="none" rtlCol="0">
            <a:spAutoFit/>
          </a:bodyPr>
          <a:lstStyle/>
          <a:p>
            <a:pPr algn="ctr"/>
            <a:r>
              <a:rPr lang="zh-CN" altLang="en-US" sz="2800" dirty="0">
                <a:latin typeface="黑体" panose="02010609060101010101" pitchFamily="49" charset="-122"/>
                <a:ea typeface="黑体" panose="02010609060101010101" pitchFamily="49" charset="-122"/>
              </a:rPr>
              <a:t>查看教学计划 </a:t>
            </a: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删除</a:t>
            </a:r>
          </a:p>
        </p:txBody>
      </p:sp>
    </p:spTree>
    <p:extLst>
      <p:ext uri="{BB962C8B-B14F-4D97-AF65-F5344CB8AC3E}">
        <p14:creationId xmlns:p14="http://schemas.microsoft.com/office/powerpoint/2010/main" val="905380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B09F942-7F01-4FFB-BD1F-EAD778286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12" y="449848"/>
            <a:ext cx="8937776" cy="5027499"/>
          </a:xfrm>
          <a:prstGeom prst="rect">
            <a:avLst/>
          </a:prstGeom>
          <a:ln>
            <a:solidFill>
              <a:schemeClr val="tx1"/>
            </a:solidFill>
          </a:ln>
        </p:spPr>
      </p:pic>
      <p:sp>
        <p:nvSpPr>
          <p:cNvPr id="11" name="文本框 10">
            <a:extLst>
              <a:ext uri="{FF2B5EF4-FFF2-40B4-BE49-F238E27FC236}">
                <a16:creationId xmlns:a16="http://schemas.microsoft.com/office/drawing/2014/main" id="{A70014BA-66F5-490D-8B83-24FE37E64AF4}"/>
              </a:ext>
            </a:extLst>
          </p:cNvPr>
          <p:cNvSpPr txBox="1"/>
          <p:nvPr/>
        </p:nvSpPr>
        <p:spPr>
          <a:xfrm>
            <a:off x="3402479" y="5649363"/>
            <a:ext cx="2339103" cy="523220"/>
          </a:xfrm>
          <a:prstGeom prst="rect">
            <a:avLst/>
          </a:prstGeom>
          <a:noFill/>
        </p:spPr>
        <p:txBody>
          <a:bodyPr wrap="none" rtlCol="0">
            <a:spAutoFit/>
          </a:bodyPr>
          <a:lstStyle/>
          <a:p>
            <a:pPr algn="ctr"/>
            <a:r>
              <a:rPr lang="zh-CN" altLang="en-US" sz="2800" dirty="0">
                <a:latin typeface="黑体" panose="02010609060101010101" pitchFamily="49" charset="-122"/>
                <a:ea typeface="黑体" panose="02010609060101010101" pitchFamily="49" charset="-122"/>
              </a:rPr>
              <a:t>编辑教学计划</a:t>
            </a:r>
          </a:p>
        </p:txBody>
      </p:sp>
    </p:spTree>
    <p:extLst>
      <p:ext uri="{BB962C8B-B14F-4D97-AF65-F5344CB8AC3E}">
        <p14:creationId xmlns:p14="http://schemas.microsoft.com/office/powerpoint/2010/main" val="13192305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B09F942-7F01-4FFB-BD1F-EAD778286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12" y="449848"/>
            <a:ext cx="8937776" cy="5027499"/>
          </a:xfrm>
          <a:prstGeom prst="rect">
            <a:avLst/>
          </a:prstGeom>
          <a:ln>
            <a:solidFill>
              <a:schemeClr val="tx1"/>
            </a:solidFill>
          </a:ln>
        </p:spPr>
      </p:pic>
      <p:sp>
        <p:nvSpPr>
          <p:cNvPr id="11" name="文本框 10">
            <a:extLst>
              <a:ext uri="{FF2B5EF4-FFF2-40B4-BE49-F238E27FC236}">
                <a16:creationId xmlns:a16="http://schemas.microsoft.com/office/drawing/2014/main" id="{A70014BA-66F5-490D-8B83-24FE37E64AF4}"/>
              </a:ext>
            </a:extLst>
          </p:cNvPr>
          <p:cNvSpPr txBox="1"/>
          <p:nvPr/>
        </p:nvSpPr>
        <p:spPr>
          <a:xfrm>
            <a:off x="2774107" y="5649363"/>
            <a:ext cx="3595856" cy="523220"/>
          </a:xfrm>
          <a:prstGeom prst="rect">
            <a:avLst/>
          </a:prstGeom>
          <a:noFill/>
        </p:spPr>
        <p:txBody>
          <a:bodyPr wrap="none" rtlCol="0">
            <a:spAutoFit/>
          </a:bodyPr>
          <a:lstStyle/>
          <a:p>
            <a:pPr algn="ctr"/>
            <a:r>
              <a:rPr lang="zh-CN" altLang="en-US" sz="2800" dirty="0">
                <a:latin typeface="黑体" panose="02010609060101010101" pitchFamily="49" charset="-122"/>
                <a:ea typeface="黑体" panose="02010609060101010101" pitchFamily="49" charset="-122"/>
              </a:rPr>
              <a:t>查看教学任务 </a:t>
            </a: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删除</a:t>
            </a:r>
          </a:p>
        </p:txBody>
      </p:sp>
    </p:spTree>
    <p:extLst>
      <p:ext uri="{BB962C8B-B14F-4D97-AF65-F5344CB8AC3E}">
        <p14:creationId xmlns:p14="http://schemas.microsoft.com/office/powerpoint/2010/main" val="34593740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B09F942-7F01-4FFB-BD1F-EAD778286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12" y="449848"/>
            <a:ext cx="8937776" cy="5027499"/>
          </a:xfrm>
          <a:prstGeom prst="rect">
            <a:avLst/>
          </a:prstGeom>
          <a:ln>
            <a:solidFill>
              <a:schemeClr val="tx1"/>
            </a:solidFill>
          </a:ln>
        </p:spPr>
      </p:pic>
      <p:sp>
        <p:nvSpPr>
          <p:cNvPr id="11" name="文本框 10">
            <a:extLst>
              <a:ext uri="{FF2B5EF4-FFF2-40B4-BE49-F238E27FC236}">
                <a16:creationId xmlns:a16="http://schemas.microsoft.com/office/drawing/2014/main" id="{A70014BA-66F5-490D-8B83-24FE37E64AF4}"/>
              </a:ext>
            </a:extLst>
          </p:cNvPr>
          <p:cNvSpPr txBox="1"/>
          <p:nvPr/>
        </p:nvSpPr>
        <p:spPr>
          <a:xfrm>
            <a:off x="3402482" y="5649363"/>
            <a:ext cx="2339103" cy="523220"/>
          </a:xfrm>
          <a:prstGeom prst="rect">
            <a:avLst/>
          </a:prstGeom>
          <a:noFill/>
        </p:spPr>
        <p:txBody>
          <a:bodyPr wrap="none" rtlCol="0">
            <a:spAutoFit/>
          </a:bodyPr>
          <a:lstStyle/>
          <a:p>
            <a:pPr algn="ctr"/>
            <a:r>
              <a:rPr lang="zh-CN" altLang="en-US" sz="2800" dirty="0">
                <a:latin typeface="黑体" panose="02010609060101010101" pitchFamily="49" charset="-122"/>
                <a:ea typeface="黑体" panose="02010609060101010101" pitchFamily="49" charset="-122"/>
              </a:rPr>
              <a:t>创建教学任务</a:t>
            </a:r>
          </a:p>
        </p:txBody>
      </p:sp>
    </p:spTree>
    <p:extLst>
      <p:ext uri="{BB962C8B-B14F-4D97-AF65-F5344CB8AC3E}">
        <p14:creationId xmlns:p14="http://schemas.microsoft.com/office/powerpoint/2010/main" val="1330539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7FDEDC-B2EA-49FC-89B6-9A93E733A995}"/>
              </a:ext>
            </a:extLst>
          </p:cNvPr>
          <p:cNvSpPr>
            <a:spLocks noGrp="1"/>
          </p:cNvSpPr>
          <p:nvPr>
            <p:ph type="title"/>
          </p:nvPr>
        </p:nvSpPr>
        <p:spPr/>
        <p:txBody>
          <a:bodyPr/>
          <a:lstStyle/>
          <a:p>
            <a:r>
              <a:rPr lang="zh-CN" altLang="en-US" dirty="0"/>
              <a:t>功能模块</a:t>
            </a:r>
          </a:p>
        </p:txBody>
      </p:sp>
      <p:graphicFrame>
        <p:nvGraphicFramePr>
          <p:cNvPr id="4" name="内容占位符 3">
            <a:extLst>
              <a:ext uri="{FF2B5EF4-FFF2-40B4-BE49-F238E27FC236}">
                <a16:creationId xmlns:a16="http://schemas.microsoft.com/office/drawing/2014/main" id="{58EB25CB-5CBC-4BEE-B4A0-C869D47F6691}"/>
              </a:ext>
            </a:extLst>
          </p:cNvPr>
          <p:cNvGraphicFramePr>
            <a:graphicFrameLocks noGrp="1"/>
          </p:cNvGraphicFramePr>
          <p:nvPr>
            <p:ph idx="1"/>
            <p:extLst>
              <p:ext uri="{D42A27DB-BD31-4B8C-83A1-F6EECF244321}">
                <p14:modId xmlns:p14="http://schemas.microsoft.com/office/powerpoint/2010/main" val="2578877221"/>
              </p:ext>
            </p:extLst>
          </p:nvPr>
        </p:nvGraphicFramePr>
        <p:xfrm>
          <a:off x="900752" y="1955497"/>
          <a:ext cx="7466008" cy="4206240"/>
        </p:xfrm>
        <a:graphic>
          <a:graphicData uri="http://schemas.openxmlformats.org/drawingml/2006/table">
            <a:tbl>
              <a:tblPr firstCol="1">
                <a:tableStyleId>{5C22544A-7EE6-4342-B048-85BDC9FD1C3A}</a:tableStyleId>
              </a:tblPr>
              <a:tblGrid>
                <a:gridCol w="2688856">
                  <a:extLst>
                    <a:ext uri="{9D8B030D-6E8A-4147-A177-3AD203B41FA5}">
                      <a16:colId xmlns:a16="http://schemas.microsoft.com/office/drawing/2014/main" val="2754567243"/>
                    </a:ext>
                  </a:extLst>
                </a:gridCol>
                <a:gridCol w="4777152">
                  <a:extLst>
                    <a:ext uri="{9D8B030D-6E8A-4147-A177-3AD203B41FA5}">
                      <a16:colId xmlns:a16="http://schemas.microsoft.com/office/drawing/2014/main" val="2762115839"/>
                    </a:ext>
                  </a:extLst>
                </a:gridCol>
              </a:tblGrid>
              <a:tr h="240727">
                <a:tc rowSpan="4">
                  <a:txBody>
                    <a:bodyPr/>
                    <a:lstStyle/>
                    <a:p>
                      <a:pPr algn="ctr" fontAlgn="ctr">
                        <a:spcAft>
                          <a:spcPts val="0"/>
                        </a:spcAft>
                      </a:pPr>
                      <a:r>
                        <a:rPr lang="zh-CN" sz="1600" kern="100" dirty="0">
                          <a:effectLst/>
                          <a:latin typeface="微软雅黑" panose="020B0503020204020204" pitchFamily="34" charset="-122"/>
                          <a:ea typeface="微软雅黑" panose="020B0503020204020204" pitchFamily="34" charset="-122"/>
                        </a:rPr>
                        <a:t>项目库管理</a:t>
                      </a:r>
                      <a:endParaRPr lang="zh-CN" sz="1600" b="1" kern="100" dirty="0">
                        <a:effectLst/>
                        <a:latin typeface="微软雅黑" panose="020B0503020204020204" pitchFamily="34" charset="-122"/>
                        <a:ea typeface="微软雅黑" panose="020B0503020204020204" pitchFamily="34" charset="-122"/>
                        <a:cs typeface="Arial" panose="020B0604020202020204" pitchFamily="34" charset="0"/>
                      </a:endParaRPr>
                    </a:p>
                  </a:txBody>
                  <a:tcPr marL="9525" marR="9525" marT="9525" marB="9525" anchor="ctr">
                    <a:solidFill>
                      <a:schemeClr val="bg1">
                        <a:lumMod val="65000"/>
                      </a:schemeClr>
                    </a:solidFill>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项目库展示</a:t>
                      </a:r>
                    </a:p>
                  </a:txBody>
                  <a:tcPr marL="9525" marR="9525" marT="9525" marB="9525" anchor="ctr">
                    <a:solidFill>
                      <a:schemeClr val="bg1">
                        <a:lumMod val="65000"/>
                      </a:schemeClr>
                    </a:solidFill>
                  </a:tcPr>
                </a:tc>
                <a:extLst>
                  <a:ext uri="{0D108BD9-81ED-4DB2-BD59-A6C34878D82A}">
                    <a16:rowId xmlns:a16="http://schemas.microsoft.com/office/drawing/2014/main" val="203741797"/>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项目添加</a:t>
                      </a:r>
                    </a:p>
                  </a:txBody>
                  <a:tcPr marL="9525" marR="9525" marT="9525" marB="9525" anchor="ctr">
                    <a:solidFill>
                      <a:schemeClr val="bg1">
                        <a:lumMod val="65000"/>
                      </a:schemeClr>
                    </a:solidFill>
                  </a:tcPr>
                </a:tc>
                <a:extLst>
                  <a:ext uri="{0D108BD9-81ED-4DB2-BD59-A6C34878D82A}">
                    <a16:rowId xmlns:a16="http://schemas.microsoft.com/office/drawing/2014/main" val="4178351198"/>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项目审批</a:t>
                      </a:r>
                    </a:p>
                  </a:txBody>
                  <a:tcPr marL="9525" marR="9525" marT="9525" marB="9525" anchor="ctr">
                    <a:solidFill>
                      <a:schemeClr val="bg1">
                        <a:lumMod val="65000"/>
                      </a:schemeClr>
                    </a:solidFill>
                  </a:tcPr>
                </a:tc>
                <a:extLst>
                  <a:ext uri="{0D108BD9-81ED-4DB2-BD59-A6C34878D82A}">
                    <a16:rowId xmlns:a16="http://schemas.microsoft.com/office/drawing/2014/main" val="4156830680"/>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项目库管理</a:t>
                      </a:r>
                    </a:p>
                  </a:txBody>
                  <a:tcPr marL="9525" marR="9525" marT="9525" marB="9525" anchor="ctr">
                    <a:solidFill>
                      <a:schemeClr val="bg1">
                        <a:lumMod val="65000"/>
                      </a:schemeClr>
                    </a:solidFill>
                  </a:tcPr>
                </a:tc>
                <a:extLst>
                  <a:ext uri="{0D108BD9-81ED-4DB2-BD59-A6C34878D82A}">
                    <a16:rowId xmlns:a16="http://schemas.microsoft.com/office/drawing/2014/main" val="914306041"/>
                  </a:ext>
                </a:extLst>
              </a:tr>
              <a:tr h="240727">
                <a:tc rowSpan="2">
                  <a:txBody>
                    <a:bodyPr/>
                    <a:lstStyle/>
                    <a:p>
                      <a:pPr algn="ctr" fontAlgn="ctr">
                        <a:spcAft>
                          <a:spcPts val="0"/>
                        </a:spcAft>
                      </a:pPr>
                      <a:r>
                        <a:rPr lang="zh-CN" sz="1600" kern="100" dirty="0">
                          <a:effectLst/>
                          <a:latin typeface="微软雅黑" panose="020B0503020204020204" pitchFamily="34" charset="-122"/>
                          <a:ea typeface="微软雅黑" panose="020B0503020204020204" pitchFamily="34" charset="-122"/>
                        </a:rPr>
                        <a:t>文档库管理</a:t>
                      </a:r>
                      <a:endParaRPr lang="zh-CN" sz="1600" b="1" kern="100" dirty="0">
                        <a:effectLst/>
                        <a:latin typeface="微软雅黑" panose="020B0503020204020204" pitchFamily="34" charset="-122"/>
                        <a:ea typeface="微软雅黑" panose="020B0503020204020204" pitchFamily="34" charset="-122"/>
                        <a:cs typeface="Arial" panose="020B0604020202020204" pitchFamily="34" charset="0"/>
                      </a:endParaRPr>
                    </a:p>
                  </a:txBody>
                  <a:tcPr marL="9525" marR="9525" marT="9525" marB="9525" anchor="ctr">
                    <a:solidFill>
                      <a:schemeClr val="bg1">
                        <a:lumMod val="65000"/>
                      </a:schemeClr>
                    </a:solidFill>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文档库展示</a:t>
                      </a:r>
                    </a:p>
                  </a:txBody>
                  <a:tcPr marL="9525" marR="9525" marT="9525" marB="9525" anchor="ctr">
                    <a:solidFill>
                      <a:schemeClr val="bg1">
                        <a:lumMod val="65000"/>
                      </a:schemeClr>
                    </a:solidFill>
                  </a:tcPr>
                </a:tc>
                <a:extLst>
                  <a:ext uri="{0D108BD9-81ED-4DB2-BD59-A6C34878D82A}">
                    <a16:rowId xmlns:a16="http://schemas.microsoft.com/office/drawing/2014/main" val="1427562950"/>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文档添加</a:t>
                      </a:r>
                    </a:p>
                  </a:txBody>
                  <a:tcPr marL="9525" marR="9525" marT="9525" marB="9525" anchor="ctr">
                    <a:solidFill>
                      <a:schemeClr val="bg1">
                        <a:lumMod val="65000"/>
                      </a:schemeClr>
                    </a:solidFill>
                  </a:tcPr>
                </a:tc>
                <a:extLst>
                  <a:ext uri="{0D108BD9-81ED-4DB2-BD59-A6C34878D82A}">
                    <a16:rowId xmlns:a16="http://schemas.microsoft.com/office/drawing/2014/main" val="4287248822"/>
                  </a:ext>
                </a:extLst>
              </a:tr>
              <a:tr h="240727">
                <a:tc rowSpan="5">
                  <a:txBody>
                    <a:bodyPr/>
                    <a:lstStyle/>
                    <a:p>
                      <a:pPr algn="ctr" fontAlgn="ctr">
                        <a:spcAft>
                          <a:spcPts val="0"/>
                        </a:spcAft>
                      </a:pPr>
                      <a:r>
                        <a:rPr lang="zh-CN" sz="1600" kern="100" dirty="0">
                          <a:effectLst/>
                          <a:latin typeface="微软雅黑" panose="020B0503020204020204" pitchFamily="34" charset="-122"/>
                          <a:ea typeface="微软雅黑" panose="020B0503020204020204" pitchFamily="34" charset="-122"/>
                        </a:rPr>
                        <a:t>学员、班级管理</a:t>
                      </a:r>
                      <a:endParaRPr lang="zh-CN" sz="1600" b="1" kern="100" dirty="0">
                        <a:effectLst/>
                        <a:latin typeface="微软雅黑" panose="020B0503020204020204" pitchFamily="34" charset="-122"/>
                        <a:ea typeface="微软雅黑" panose="020B0503020204020204" pitchFamily="34" charset="-122"/>
                        <a:cs typeface="Arial" panose="020B0604020202020204" pitchFamily="34" charset="0"/>
                      </a:endParaRPr>
                    </a:p>
                  </a:txBody>
                  <a:tcPr marL="9525" marR="9525" marT="9525" marB="9525" anchor="ctr">
                    <a:solidFill>
                      <a:srgbClr val="A6A6A6"/>
                    </a:solidFill>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录入学员</a:t>
                      </a:r>
                      <a:r>
                        <a:rPr lang="en-US" sz="1600" kern="100" dirty="0">
                          <a:effectLst/>
                          <a:latin typeface="黑体" panose="02010609060101010101" pitchFamily="49" charset="-122"/>
                          <a:ea typeface="黑体" panose="02010609060101010101" pitchFamily="49" charset="-122"/>
                        </a:rPr>
                        <a:t>(</a:t>
                      </a:r>
                      <a:r>
                        <a:rPr lang="zh-CN" sz="1600" kern="100" dirty="0">
                          <a:effectLst/>
                          <a:latin typeface="黑体" panose="02010609060101010101" pitchFamily="49" charset="-122"/>
                          <a:ea typeface="黑体" panose="02010609060101010101" pitchFamily="49" charset="-122"/>
                        </a:rPr>
                        <a:t>批量、单个</a:t>
                      </a:r>
                      <a:r>
                        <a:rPr lang="en-US" sz="1600" kern="100" dirty="0">
                          <a:effectLst/>
                          <a:latin typeface="黑体" panose="02010609060101010101" pitchFamily="49" charset="-122"/>
                          <a:ea typeface="黑体" panose="02010609060101010101" pitchFamily="49" charset="-122"/>
                        </a:rPr>
                        <a:t>)</a:t>
                      </a:r>
                      <a:endParaRPr lang="zh-CN" sz="1600" kern="100" dirty="0">
                        <a:effectLst/>
                        <a:latin typeface="黑体" panose="02010609060101010101" pitchFamily="49" charset="-122"/>
                        <a:ea typeface="黑体" panose="02010609060101010101" pitchFamily="49" charset="-122"/>
                      </a:endParaRPr>
                    </a:p>
                  </a:txBody>
                  <a:tcPr marL="9525" marR="9525" marT="9525" marB="9525" anchor="ctr">
                    <a:solidFill>
                      <a:srgbClr val="A6A6A6"/>
                    </a:solidFill>
                  </a:tcPr>
                </a:tc>
                <a:extLst>
                  <a:ext uri="{0D108BD9-81ED-4DB2-BD59-A6C34878D82A}">
                    <a16:rowId xmlns:a16="http://schemas.microsoft.com/office/drawing/2014/main" val="167075776"/>
                  </a:ext>
                </a:extLst>
              </a:tr>
              <a:tr h="240727">
                <a:tc vMerge="1">
                  <a:txBody>
                    <a:bodyPr/>
                    <a:lstStyle/>
                    <a:p>
                      <a:endParaRPr lang="zh-CN" altLang="en-US"/>
                    </a:p>
                  </a:txBody>
                  <a:tcPr/>
                </a:tc>
                <a:tc>
                  <a:txBody>
                    <a:bodyPr/>
                    <a:lstStyle/>
                    <a:p>
                      <a:pPr marL="0" indent="457200" algn="l" defTabSz="914400" rtl="0" eaLnBrk="1" fontAlgn="ctr" latinLnBrk="0" hangingPunct="1">
                        <a:spcBef>
                          <a:spcPts val="0"/>
                        </a:spcBef>
                        <a:spcAft>
                          <a:spcPts val="0"/>
                        </a:spcAft>
                      </a:pPr>
                      <a:r>
                        <a:rPr lang="zh-CN" altLang="en-US" sz="1600" kern="100" dirty="0">
                          <a:solidFill>
                            <a:schemeClr val="dk1"/>
                          </a:solidFill>
                          <a:effectLst/>
                          <a:latin typeface="黑体" panose="02010609060101010101" pitchFamily="49" charset="-122"/>
                          <a:ea typeface="黑体" panose="02010609060101010101" pitchFamily="49" charset="-122"/>
                          <a:cs typeface="+mn-cs"/>
                        </a:rPr>
                        <a:t>班级管理</a:t>
                      </a:r>
                      <a:r>
                        <a:rPr lang="en-US" sz="1600" kern="100" dirty="0">
                          <a:solidFill>
                            <a:schemeClr val="dk1"/>
                          </a:solidFill>
                          <a:effectLst/>
                          <a:latin typeface="黑体" panose="02010609060101010101" pitchFamily="49" charset="-122"/>
                          <a:ea typeface="黑体" panose="02010609060101010101" pitchFamily="49" charset="-122"/>
                          <a:cs typeface="+mn-cs"/>
                        </a:rPr>
                        <a:t>(</a:t>
                      </a:r>
                      <a:r>
                        <a:rPr lang="zh-CN" altLang="en-US" sz="1600" kern="100" dirty="0">
                          <a:solidFill>
                            <a:schemeClr val="dk1"/>
                          </a:solidFill>
                          <a:effectLst/>
                          <a:latin typeface="黑体" panose="02010609060101010101" pitchFamily="49" charset="-122"/>
                          <a:ea typeface="黑体" panose="02010609060101010101" pitchFamily="49" charset="-122"/>
                          <a:cs typeface="+mn-cs"/>
                        </a:rPr>
                        <a:t>增删改查</a:t>
                      </a:r>
                      <a:r>
                        <a:rPr lang="en-US" sz="1600" kern="100" dirty="0">
                          <a:solidFill>
                            <a:schemeClr val="dk1"/>
                          </a:solidFill>
                          <a:effectLst/>
                          <a:latin typeface="黑体" panose="02010609060101010101" pitchFamily="49" charset="-122"/>
                          <a:ea typeface="黑体" panose="02010609060101010101" pitchFamily="49" charset="-122"/>
                          <a:cs typeface="+mn-cs"/>
                        </a:rPr>
                        <a:t>)</a:t>
                      </a:r>
                      <a:endParaRPr lang="zh-CN" altLang="en-US" sz="1600" kern="100" dirty="0">
                        <a:solidFill>
                          <a:schemeClr val="dk1"/>
                        </a:solidFill>
                        <a:effectLst/>
                        <a:latin typeface="黑体" panose="02010609060101010101" pitchFamily="49" charset="-122"/>
                        <a:ea typeface="黑体" panose="02010609060101010101" pitchFamily="49" charset="-122"/>
                        <a:cs typeface="+mn-cs"/>
                      </a:endParaRPr>
                    </a:p>
                  </a:txBody>
                  <a:tcPr marL="9525" marR="9525" marT="9525" marB="9525" anchor="ctr">
                    <a:solidFill>
                      <a:srgbClr val="A6A6A6"/>
                    </a:solidFill>
                  </a:tcPr>
                </a:tc>
                <a:extLst>
                  <a:ext uri="{0D108BD9-81ED-4DB2-BD59-A6C34878D82A}">
                    <a16:rowId xmlns:a16="http://schemas.microsoft.com/office/drawing/2014/main" val="2821554691"/>
                  </a:ext>
                </a:extLst>
              </a:tr>
              <a:tr h="240727">
                <a:tc vMerge="1">
                  <a:txBody>
                    <a:bodyPr/>
                    <a:lstStyle/>
                    <a:p>
                      <a:endParaRPr lang="zh-CN" altLang="en-US"/>
                    </a:p>
                  </a:txBody>
                  <a:tcPr/>
                </a:tc>
                <a:tc>
                  <a:txBody>
                    <a:bodyPr/>
                    <a:lstStyle/>
                    <a:p>
                      <a:pPr marL="0" indent="457200" algn="l" defTabSz="914400" rtl="0" eaLnBrk="1" fontAlgn="ctr" latinLnBrk="0" hangingPunct="1">
                        <a:spcBef>
                          <a:spcPts val="0"/>
                        </a:spcBef>
                        <a:spcAft>
                          <a:spcPts val="0"/>
                        </a:spcAft>
                      </a:pPr>
                      <a:r>
                        <a:rPr lang="zh-CN" altLang="en-US" sz="1600" kern="100" dirty="0">
                          <a:solidFill>
                            <a:schemeClr val="dk1"/>
                          </a:solidFill>
                          <a:effectLst/>
                          <a:latin typeface="黑体" panose="02010609060101010101" pitchFamily="49" charset="-122"/>
                          <a:ea typeface="黑体" panose="02010609060101010101" pitchFamily="49" charset="-122"/>
                          <a:cs typeface="+mn-cs"/>
                        </a:rPr>
                        <a:t>学员分班</a:t>
                      </a:r>
                    </a:p>
                  </a:txBody>
                  <a:tcPr marL="9525" marR="9525" marT="9525" marB="9525" anchor="ctr">
                    <a:solidFill>
                      <a:srgbClr val="A6A6A6"/>
                    </a:solidFill>
                  </a:tcPr>
                </a:tc>
                <a:extLst>
                  <a:ext uri="{0D108BD9-81ED-4DB2-BD59-A6C34878D82A}">
                    <a16:rowId xmlns:a16="http://schemas.microsoft.com/office/drawing/2014/main" val="1875089941"/>
                  </a:ext>
                </a:extLst>
              </a:tr>
              <a:tr h="240727">
                <a:tc vMerge="1">
                  <a:txBody>
                    <a:bodyPr/>
                    <a:lstStyle/>
                    <a:p>
                      <a:endParaRPr lang="zh-CN" altLang="en-US"/>
                    </a:p>
                  </a:txBody>
                  <a:tcPr/>
                </a:tc>
                <a:tc>
                  <a:txBody>
                    <a:bodyPr/>
                    <a:lstStyle/>
                    <a:p>
                      <a:pPr marL="0" indent="457200" algn="l" defTabSz="914400" rtl="0" eaLnBrk="1" fontAlgn="ctr" latinLnBrk="0" hangingPunct="1">
                        <a:spcBef>
                          <a:spcPts val="0"/>
                        </a:spcBef>
                        <a:spcAft>
                          <a:spcPts val="0"/>
                        </a:spcAft>
                      </a:pPr>
                      <a:r>
                        <a:rPr lang="zh-CN" altLang="en-US" sz="1600" kern="100" dirty="0">
                          <a:solidFill>
                            <a:schemeClr val="dk1"/>
                          </a:solidFill>
                          <a:effectLst/>
                          <a:latin typeface="黑体" panose="02010609060101010101" pitchFamily="49" charset="-122"/>
                          <a:ea typeface="黑体" panose="02010609060101010101" pitchFamily="49" charset="-122"/>
                          <a:cs typeface="+mn-cs"/>
                        </a:rPr>
                        <a:t>班级学员分组</a:t>
                      </a:r>
                    </a:p>
                  </a:txBody>
                  <a:tcPr marL="9525" marR="9525" marT="9525" marB="9525" anchor="ctr">
                    <a:solidFill>
                      <a:srgbClr val="A6A6A6"/>
                    </a:solidFill>
                  </a:tcPr>
                </a:tc>
                <a:extLst>
                  <a:ext uri="{0D108BD9-81ED-4DB2-BD59-A6C34878D82A}">
                    <a16:rowId xmlns:a16="http://schemas.microsoft.com/office/drawing/2014/main" val="4259582985"/>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学员生成登录帐号</a:t>
                      </a:r>
                    </a:p>
                  </a:txBody>
                  <a:tcPr marL="9525" marR="9525" marT="9525" marB="9525" anchor="ctr">
                    <a:solidFill>
                      <a:srgbClr val="A6A6A6"/>
                    </a:solidFill>
                  </a:tcPr>
                </a:tc>
                <a:extLst>
                  <a:ext uri="{0D108BD9-81ED-4DB2-BD59-A6C34878D82A}">
                    <a16:rowId xmlns:a16="http://schemas.microsoft.com/office/drawing/2014/main" val="234194382"/>
                  </a:ext>
                </a:extLst>
              </a:tr>
              <a:tr h="240727">
                <a:tc rowSpan="3">
                  <a:txBody>
                    <a:bodyPr/>
                    <a:lstStyle/>
                    <a:p>
                      <a:pPr algn="ctr" fontAlgn="ctr">
                        <a:spcAft>
                          <a:spcPts val="0"/>
                        </a:spcAft>
                      </a:pPr>
                      <a:r>
                        <a:rPr lang="zh-CN" sz="1600" kern="100" dirty="0">
                          <a:effectLst/>
                          <a:latin typeface="微软雅黑" panose="020B0503020204020204" pitchFamily="34" charset="-122"/>
                          <a:ea typeface="微软雅黑" panose="020B0503020204020204" pitchFamily="34" charset="-122"/>
                        </a:rPr>
                        <a:t>工程师核心</a:t>
                      </a:r>
                      <a:endParaRPr lang="zh-CN" sz="1600" b="1" kern="100" dirty="0">
                        <a:effectLst/>
                        <a:latin typeface="微软雅黑" panose="020B0503020204020204" pitchFamily="34" charset="-122"/>
                        <a:ea typeface="微软雅黑" panose="020B0503020204020204" pitchFamily="34" charset="-122"/>
                        <a:cs typeface="Arial" panose="020B0604020202020204" pitchFamily="34" charset="0"/>
                      </a:endParaRPr>
                    </a:p>
                  </a:txBody>
                  <a:tcPr marL="9525" marR="9525" marT="9525" marB="9525" anchor="ctr">
                    <a:solidFill>
                      <a:srgbClr val="A6A6A6"/>
                    </a:solidFill>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查看、创建、删除教学计划</a:t>
                      </a:r>
                    </a:p>
                  </a:txBody>
                  <a:tcPr marL="9525" marR="9525" marT="9525" marB="9525" anchor="ctr">
                    <a:solidFill>
                      <a:srgbClr val="A6A6A6"/>
                    </a:solidFill>
                  </a:tcPr>
                </a:tc>
                <a:extLst>
                  <a:ext uri="{0D108BD9-81ED-4DB2-BD59-A6C34878D82A}">
                    <a16:rowId xmlns:a16="http://schemas.microsoft.com/office/drawing/2014/main" val="3212847536"/>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添加任务、制定时间</a:t>
                      </a:r>
                    </a:p>
                  </a:txBody>
                  <a:tcPr marL="9525" marR="9525" marT="9525" marB="9525" anchor="ctr">
                    <a:solidFill>
                      <a:srgbClr val="A6A6A6"/>
                    </a:solidFill>
                  </a:tcPr>
                </a:tc>
                <a:extLst>
                  <a:ext uri="{0D108BD9-81ED-4DB2-BD59-A6C34878D82A}">
                    <a16:rowId xmlns:a16="http://schemas.microsoft.com/office/drawing/2014/main" val="1547508912"/>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学员文档评分</a:t>
                      </a:r>
                    </a:p>
                  </a:txBody>
                  <a:tcPr marL="9525" marR="9525" marT="9525" marB="9525" anchor="ctr">
                    <a:solidFill>
                      <a:srgbClr val="A6A6A6"/>
                    </a:solidFill>
                  </a:tcPr>
                </a:tc>
                <a:extLst>
                  <a:ext uri="{0D108BD9-81ED-4DB2-BD59-A6C34878D82A}">
                    <a16:rowId xmlns:a16="http://schemas.microsoft.com/office/drawing/2014/main" val="2826318598"/>
                  </a:ext>
                </a:extLst>
              </a:tr>
              <a:tr h="240727">
                <a:tc rowSpan="2">
                  <a:txBody>
                    <a:bodyPr/>
                    <a:lstStyle/>
                    <a:p>
                      <a:pPr algn="ctr" fontAlgn="ctr">
                        <a:spcAft>
                          <a:spcPts val="0"/>
                        </a:spcAft>
                      </a:pPr>
                      <a:r>
                        <a:rPr lang="zh-CN" sz="1600" kern="100" dirty="0">
                          <a:effectLst/>
                          <a:latin typeface="微软雅黑" panose="020B0503020204020204" pitchFamily="34" charset="-122"/>
                          <a:ea typeface="微软雅黑" panose="020B0503020204020204" pitchFamily="34" charset="-122"/>
                        </a:rPr>
                        <a:t>学员核心</a:t>
                      </a:r>
                      <a:endParaRPr lang="zh-CN" sz="1600" b="1" kern="100" dirty="0">
                        <a:effectLst/>
                        <a:latin typeface="微软雅黑" panose="020B0503020204020204" pitchFamily="34" charset="-122"/>
                        <a:ea typeface="微软雅黑" panose="020B0503020204020204" pitchFamily="34" charset="-122"/>
                        <a:cs typeface="Arial" panose="020B0604020202020204" pitchFamily="34" charset="0"/>
                      </a:endParaRPr>
                    </a:p>
                  </a:txBody>
                  <a:tcPr marL="9525" marR="9525" marT="9525" marB="9525" anchor="ctr">
                    <a:solidFill>
                      <a:srgbClr val="E48312"/>
                    </a:solidFill>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查看教学计划、完成情况</a:t>
                      </a:r>
                    </a:p>
                  </a:txBody>
                  <a:tcPr marL="9525" marR="9525" marT="9525" marB="9525" anchor="ctr">
                    <a:solidFill>
                      <a:srgbClr val="A6A6A6"/>
                    </a:solidFill>
                  </a:tcPr>
                </a:tc>
                <a:extLst>
                  <a:ext uri="{0D108BD9-81ED-4DB2-BD59-A6C34878D82A}">
                    <a16:rowId xmlns:a16="http://schemas.microsoft.com/office/drawing/2014/main" val="378777006"/>
                  </a:ext>
                </a:extLst>
              </a:tr>
              <a:tr h="240727">
                <a:tc vMerge="1">
                  <a:txBody>
                    <a:bodyPr/>
                    <a:lstStyle/>
                    <a:p>
                      <a:endParaRPr lang="zh-CN" altLang="en-US"/>
                    </a:p>
                  </a:txBody>
                  <a:tcPr/>
                </a:tc>
                <a:tc>
                  <a:txBody>
                    <a:bodyPr/>
                    <a:lstStyle/>
                    <a:p>
                      <a:pPr indent="457200" algn="l" fontAlgn="ctr">
                        <a:spcBef>
                          <a:spcPts val="0"/>
                        </a:spcBef>
                        <a:spcAft>
                          <a:spcPts val="0"/>
                        </a:spcAft>
                      </a:pPr>
                      <a:r>
                        <a:rPr lang="zh-CN" sz="1600" kern="100" dirty="0">
                          <a:effectLst/>
                          <a:latin typeface="黑体" panose="02010609060101010101" pitchFamily="49" charset="-122"/>
                          <a:ea typeface="黑体" panose="02010609060101010101" pitchFamily="49" charset="-122"/>
                        </a:rPr>
                        <a:t>提交任务结果、上传文件</a:t>
                      </a:r>
                    </a:p>
                  </a:txBody>
                  <a:tcPr marL="9525" marR="9525" marT="9525" marB="9525" anchor="ctr">
                    <a:solidFill>
                      <a:srgbClr val="FAEDE7"/>
                    </a:solidFill>
                  </a:tcPr>
                </a:tc>
                <a:extLst>
                  <a:ext uri="{0D108BD9-81ED-4DB2-BD59-A6C34878D82A}">
                    <a16:rowId xmlns:a16="http://schemas.microsoft.com/office/drawing/2014/main" val="2999268594"/>
                  </a:ext>
                </a:extLst>
              </a:tr>
            </a:tbl>
          </a:graphicData>
        </a:graphic>
      </p:graphicFrame>
      <p:sp>
        <p:nvSpPr>
          <p:cNvPr id="5" name="灯片编号占位符 4">
            <a:extLst>
              <a:ext uri="{FF2B5EF4-FFF2-40B4-BE49-F238E27FC236}">
                <a16:creationId xmlns:a16="http://schemas.microsoft.com/office/drawing/2014/main" id="{562BD26A-6BA3-46C2-A4D6-8FA2362D97B4}"/>
              </a:ext>
            </a:extLst>
          </p:cNvPr>
          <p:cNvSpPr>
            <a:spLocks noGrp="1"/>
          </p:cNvSpPr>
          <p:nvPr>
            <p:ph type="sldNum" sz="quarter" idx="12"/>
          </p:nvPr>
        </p:nvSpPr>
        <p:spPr/>
        <p:txBody>
          <a:bodyPr/>
          <a:lstStyle/>
          <a:p>
            <a:fld id="{0C93CCE4-95A6-4709-9EAB-7612242B89DD}" type="slidenum">
              <a:rPr lang="zh-CN" altLang="en-US" smtClean="0"/>
              <a:t>66</a:t>
            </a:fld>
            <a:endParaRPr lang="zh-CN" altLang="en-US"/>
          </a:p>
        </p:txBody>
      </p:sp>
    </p:spTree>
    <p:extLst>
      <p:ext uri="{BB962C8B-B14F-4D97-AF65-F5344CB8AC3E}">
        <p14:creationId xmlns:p14="http://schemas.microsoft.com/office/powerpoint/2010/main" val="40059097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B09F942-7F01-4FFB-BD1F-EAD778286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12" y="449848"/>
            <a:ext cx="8937776" cy="5027499"/>
          </a:xfrm>
          <a:prstGeom prst="rect">
            <a:avLst/>
          </a:prstGeom>
          <a:ln>
            <a:solidFill>
              <a:schemeClr val="tx1"/>
            </a:solidFill>
          </a:ln>
        </p:spPr>
      </p:pic>
      <p:sp>
        <p:nvSpPr>
          <p:cNvPr id="11" name="文本框 10">
            <a:extLst>
              <a:ext uri="{FF2B5EF4-FFF2-40B4-BE49-F238E27FC236}">
                <a16:creationId xmlns:a16="http://schemas.microsoft.com/office/drawing/2014/main" id="{A70014BA-66F5-490D-8B83-24FE37E64AF4}"/>
              </a:ext>
            </a:extLst>
          </p:cNvPr>
          <p:cNvSpPr txBox="1"/>
          <p:nvPr/>
        </p:nvSpPr>
        <p:spPr>
          <a:xfrm>
            <a:off x="3761559" y="5649363"/>
            <a:ext cx="1620957" cy="523220"/>
          </a:xfrm>
          <a:prstGeom prst="rect">
            <a:avLst/>
          </a:prstGeom>
          <a:noFill/>
        </p:spPr>
        <p:txBody>
          <a:bodyPr wrap="none" rtlCol="0">
            <a:spAutoFit/>
          </a:bodyPr>
          <a:lstStyle/>
          <a:p>
            <a:pPr algn="ctr"/>
            <a:r>
              <a:rPr lang="zh-CN" altLang="en-US" sz="2800" dirty="0">
                <a:latin typeface="黑体" panose="02010609060101010101" pitchFamily="49" charset="-122"/>
                <a:ea typeface="黑体" panose="02010609060101010101" pitchFamily="49" charset="-122"/>
              </a:rPr>
              <a:t>新增日志</a:t>
            </a:r>
          </a:p>
        </p:txBody>
      </p:sp>
    </p:spTree>
    <p:extLst>
      <p:ext uri="{BB962C8B-B14F-4D97-AF65-F5344CB8AC3E}">
        <p14:creationId xmlns:p14="http://schemas.microsoft.com/office/powerpoint/2010/main" val="4999016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B09F942-7F01-4FFB-BD1F-EAD778286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12" y="449848"/>
            <a:ext cx="8937776" cy="5027499"/>
          </a:xfrm>
          <a:prstGeom prst="rect">
            <a:avLst/>
          </a:prstGeom>
          <a:ln>
            <a:solidFill>
              <a:schemeClr val="tx1"/>
            </a:solidFill>
          </a:ln>
        </p:spPr>
      </p:pic>
      <p:sp>
        <p:nvSpPr>
          <p:cNvPr id="11" name="文本框 10">
            <a:extLst>
              <a:ext uri="{FF2B5EF4-FFF2-40B4-BE49-F238E27FC236}">
                <a16:creationId xmlns:a16="http://schemas.microsoft.com/office/drawing/2014/main" id="{A70014BA-66F5-490D-8B83-24FE37E64AF4}"/>
              </a:ext>
            </a:extLst>
          </p:cNvPr>
          <p:cNvSpPr txBox="1"/>
          <p:nvPr/>
        </p:nvSpPr>
        <p:spPr>
          <a:xfrm>
            <a:off x="3761560" y="5649363"/>
            <a:ext cx="1620957" cy="523220"/>
          </a:xfrm>
          <a:prstGeom prst="rect">
            <a:avLst/>
          </a:prstGeom>
          <a:noFill/>
        </p:spPr>
        <p:txBody>
          <a:bodyPr wrap="none" rtlCol="0">
            <a:spAutoFit/>
          </a:bodyPr>
          <a:lstStyle/>
          <a:p>
            <a:pPr algn="ctr"/>
            <a:r>
              <a:rPr lang="zh-CN" altLang="en-US" sz="2800" dirty="0">
                <a:latin typeface="黑体" panose="02010609060101010101" pitchFamily="49" charset="-122"/>
                <a:ea typeface="黑体" panose="02010609060101010101" pitchFamily="49" charset="-122"/>
              </a:rPr>
              <a:t>上传文件</a:t>
            </a:r>
          </a:p>
        </p:txBody>
      </p:sp>
    </p:spTree>
    <p:extLst>
      <p:ext uri="{BB962C8B-B14F-4D97-AF65-F5344CB8AC3E}">
        <p14:creationId xmlns:p14="http://schemas.microsoft.com/office/powerpoint/2010/main" val="22351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84739-372B-43F4-ACF8-581971600E02}"/>
              </a:ext>
            </a:extLst>
          </p:cNvPr>
          <p:cNvSpPr>
            <a:spLocks noGrp="1"/>
          </p:cNvSpPr>
          <p:nvPr>
            <p:ph type="title"/>
          </p:nvPr>
        </p:nvSpPr>
        <p:spPr/>
        <p:txBody>
          <a:bodyPr/>
          <a:lstStyle/>
          <a:p>
            <a:r>
              <a:rPr lang="zh-CN" altLang="zh-CN" dirty="0"/>
              <a:t>功能需求</a:t>
            </a:r>
            <a:r>
              <a:rPr lang="zh-CN" altLang="en-US" dirty="0"/>
              <a:t>：管理员</a:t>
            </a:r>
          </a:p>
        </p:txBody>
      </p:sp>
      <p:sp>
        <p:nvSpPr>
          <p:cNvPr id="3" name="内容占位符 2">
            <a:extLst>
              <a:ext uri="{FF2B5EF4-FFF2-40B4-BE49-F238E27FC236}">
                <a16:creationId xmlns:a16="http://schemas.microsoft.com/office/drawing/2014/main" id="{BC057332-9DA5-4B10-BE5E-0F308CB3D986}"/>
              </a:ext>
            </a:extLst>
          </p:cNvPr>
          <p:cNvSpPr>
            <a:spLocks noGrp="1"/>
          </p:cNvSpPr>
          <p:nvPr>
            <p:ph idx="1"/>
          </p:nvPr>
        </p:nvSpPr>
        <p:spPr>
          <a:xfrm>
            <a:off x="822959" y="2729552"/>
            <a:ext cx="7543801" cy="3330614"/>
          </a:xfrm>
        </p:spPr>
        <p:txBody>
          <a:bodyPr>
            <a:normAutofit/>
          </a:bodyPr>
          <a:lstStyle/>
          <a:p>
            <a:pPr>
              <a:lnSpc>
                <a:spcPct val="100000"/>
              </a:lnSpc>
              <a:buFont typeface="Wingdings" panose="05000000000000000000" pitchFamily="2" charset="2"/>
              <a:buChar char="ü"/>
            </a:pPr>
            <a:r>
              <a:rPr lang="en-US" altLang="zh-CN" dirty="0">
                <a:latin typeface="黑体" panose="02010609060101010101" pitchFamily="49" charset="-122"/>
                <a:ea typeface="黑体" panose="02010609060101010101" pitchFamily="49" charset="-122"/>
              </a:rPr>
              <a:t>   </a:t>
            </a:r>
            <a:r>
              <a:rPr lang="zh-CN" altLang="zh-CN" dirty="0">
                <a:latin typeface="黑体" panose="02010609060101010101" pitchFamily="49" charset="-122"/>
                <a:ea typeface="黑体" panose="02010609060101010101" pitchFamily="49" charset="-122"/>
              </a:rPr>
              <a:t>超级管理员的主要职责是建立和维护整个实训项目。超级管理员负责导入所有实训相关人员的信息，包括工程师和学员，为其生成登录账号；为实训项目创建、分配班级，安排工程师的教学任务。超级管理员直接管理的对象是工程师，包括其任务安排，项目审批等。超级管理员拥有系统的最高权限。</a:t>
            </a:r>
          </a:p>
          <a:p>
            <a:pPr>
              <a:lnSpc>
                <a:spcPct val="100000"/>
              </a:lnSpc>
              <a:buFont typeface="Wingdings" panose="05000000000000000000" pitchFamily="2" charset="2"/>
              <a:buChar char="ü"/>
            </a:pPr>
            <a:endParaRPr lang="zh-CN" altLang="en-US" dirty="0">
              <a:latin typeface="黑体" panose="02010609060101010101" pitchFamily="49" charset="-122"/>
              <a:ea typeface="黑体" panose="02010609060101010101" pitchFamily="49" charset="-122"/>
            </a:endParaRPr>
          </a:p>
        </p:txBody>
      </p:sp>
      <p:sp>
        <p:nvSpPr>
          <p:cNvPr id="4" name="灯片编号占位符 3">
            <a:extLst>
              <a:ext uri="{FF2B5EF4-FFF2-40B4-BE49-F238E27FC236}">
                <a16:creationId xmlns:a16="http://schemas.microsoft.com/office/drawing/2014/main" id="{FB4A6547-3545-4AD5-96A1-AC986027AA70}"/>
              </a:ext>
            </a:extLst>
          </p:cNvPr>
          <p:cNvSpPr>
            <a:spLocks noGrp="1"/>
          </p:cNvSpPr>
          <p:nvPr>
            <p:ph type="sldNum" sz="quarter" idx="12"/>
          </p:nvPr>
        </p:nvSpPr>
        <p:spPr/>
        <p:txBody>
          <a:bodyPr/>
          <a:lstStyle/>
          <a:p>
            <a:fld id="{0C93CCE4-95A6-4709-9EAB-7612242B89DD}" type="slidenum">
              <a:rPr lang="zh-CN" altLang="en-US" smtClean="0"/>
              <a:t>7</a:t>
            </a:fld>
            <a:endParaRPr lang="zh-CN" altLang="en-US"/>
          </a:p>
        </p:txBody>
      </p:sp>
    </p:spTree>
    <p:extLst>
      <p:ext uri="{BB962C8B-B14F-4D97-AF65-F5344CB8AC3E}">
        <p14:creationId xmlns:p14="http://schemas.microsoft.com/office/powerpoint/2010/main" val="616978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descr="用例图 超管">
            <a:extLst>
              <a:ext uri="{FF2B5EF4-FFF2-40B4-BE49-F238E27FC236}">
                <a16:creationId xmlns:a16="http://schemas.microsoft.com/office/drawing/2014/main" id="{F20E9131-3186-4606-8E6F-69C7E7976F7A}"/>
              </a:ext>
            </a:extLst>
          </p:cNvPr>
          <p:cNvPicPr>
            <a:picLocks noGrp="1"/>
          </p:cNvPicPr>
          <p:nvPr>
            <p:ph idx="4294967295"/>
          </p:nvPr>
        </p:nvPicPr>
        <p:blipFill>
          <a:blip r:embed="rId2" cstate="print"/>
          <a:srcRect/>
          <a:stretch>
            <a:fillRect/>
          </a:stretch>
        </p:blipFill>
        <p:spPr bwMode="auto">
          <a:xfrm>
            <a:off x="2678373" y="106338"/>
            <a:ext cx="3787254" cy="6136339"/>
          </a:xfrm>
          <a:prstGeom prst="rect">
            <a:avLst/>
          </a:prstGeom>
          <a:noFill/>
          <a:ln w="9525">
            <a:noFill/>
            <a:miter lim="800000"/>
            <a:headEnd/>
            <a:tailEnd/>
          </a:ln>
        </p:spPr>
      </p:pic>
      <p:sp>
        <p:nvSpPr>
          <p:cNvPr id="7" name="灯片编号占位符 6">
            <a:extLst>
              <a:ext uri="{FF2B5EF4-FFF2-40B4-BE49-F238E27FC236}">
                <a16:creationId xmlns:a16="http://schemas.microsoft.com/office/drawing/2014/main" id="{FB4CB3BE-FCB8-4B42-835B-E3608BC136FE}"/>
              </a:ext>
            </a:extLst>
          </p:cNvPr>
          <p:cNvSpPr>
            <a:spLocks noGrp="1"/>
          </p:cNvSpPr>
          <p:nvPr>
            <p:ph type="sldNum" sz="quarter" idx="12"/>
          </p:nvPr>
        </p:nvSpPr>
        <p:spPr/>
        <p:txBody>
          <a:bodyPr/>
          <a:lstStyle/>
          <a:p>
            <a:fld id="{0C93CCE4-95A6-4709-9EAB-7612242B89DD}" type="slidenum">
              <a:rPr lang="zh-CN" altLang="en-US" smtClean="0"/>
              <a:t>8</a:t>
            </a:fld>
            <a:endParaRPr lang="zh-CN" altLang="en-US"/>
          </a:p>
        </p:txBody>
      </p:sp>
    </p:spTree>
    <p:extLst>
      <p:ext uri="{BB962C8B-B14F-4D97-AF65-F5344CB8AC3E}">
        <p14:creationId xmlns:p14="http://schemas.microsoft.com/office/powerpoint/2010/main" val="10264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84739-372B-43F4-ACF8-581971600E02}"/>
              </a:ext>
            </a:extLst>
          </p:cNvPr>
          <p:cNvSpPr>
            <a:spLocks noGrp="1"/>
          </p:cNvSpPr>
          <p:nvPr>
            <p:ph type="title"/>
          </p:nvPr>
        </p:nvSpPr>
        <p:spPr/>
        <p:txBody>
          <a:bodyPr/>
          <a:lstStyle/>
          <a:p>
            <a:r>
              <a:rPr lang="zh-CN" altLang="zh-CN" dirty="0"/>
              <a:t>功能需求</a:t>
            </a:r>
            <a:r>
              <a:rPr lang="zh-CN" altLang="en-US" dirty="0"/>
              <a:t>：工程师</a:t>
            </a:r>
          </a:p>
        </p:txBody>
      </p:sp>
      <p:sp>
        <p:nvSpPr>
          <p:cNvPr id="3" name="内容占位符 2">
            <a:extLst>
              <a:ext uri="{FF2B5EF4-FFF2-40B4-BE49-F238E27FC236}">
                <a16:creationId xmlns:a16="http://schemas.microsoft.com/office/drawing/2014/main" id="{BC057332-9DA5-4B10-BE5E-0F308CB3D986}"/>
              </a:ext>
            </a:extLst>
          </p:cNvPr>
          <p:cNvSpPr>
            <a:spLocks noGrp="1"/>
          </p:cNvSpPr>
          <p:nvPr>
            <p:ph idx="1"/>
          </p:nvPr>
        </p:nvSpPr>
        <p:spPr>
          <a:xfrm>
            <a:off x="822959" y="2709080"/>
            <a:ext cx="7543801" cy="3351085"/>
          </a:xfrm>
        </p:spPr>
        <p:txBody>
          <a:bodyPr>
            <a:normAutofit/>
          </a:bodyPr>
          <a:lstStyle/>
          <a:p>
            <a:pPr>
              <a:lnSpc>
                <a:spcPct val="100000"/>
              </a:lnSpc>
              <a:buFont typeface="Wingdings" panose="05000000000000000000" pitchFamily="2" charset="2"/>
              <a:buChar char="ü"/>
            </a:pPr>
            <a:r>
              <a:rPr lang="en-US" altLang="zh-CN" dirty="0">
                <a:latin typeface="黑体" panose="02010609060101010101" pitchFamily="49" charset="-122"/>
                <a:ea typeface="黑体" panose="02010609060101010101" pitchFamily="49" charset="-122"/>
              </a:rPr>
              <a:t>   </a:t>
            </a:r>
            <a:r>
              <a:rPr lang="zh-CN" altLang="zh-CN" dirty="0">
                <a:latin typeface="黑体" panose="02010609060101010101" pitchFamily="49" charset="-122"/>
                <a:ea typeface="黑体" panose="02010609060101010101" pitchFamily="49" charset="-122"/>
              </a:rPr>
              <a:t>工程师的直接管理对象是班级，职责是完成安排的教学任务。工程师可以用给定的账号登录系统，查看管理的班级、小组和学生，维护自身的一系列项目信息和教学计划，在每个教学任务中管理一个班级。工程师负责将班级成员分成项目小组，为每个组安排特定的项目，查看小组的阶段成果，监督学习过程，为小组提交的结果进行打分等。</a:t>
            </a:r>
          </a:p>
          <a:p>
            <a:pPr>
              <a:lnSpc>
                <a:spcPct val="100000"/>
              </a:lnSpc>
              <a:buFont typeface="Wingdings" panose="05000000000000000000" pitchFamily="2" charset="2"/>
              <a:buChar char="ü"/>
            </a:pPr>
            <a:endParaRPr lang="zh-CN" altLang="zh-CN" dirty="0">
              <a:latin typeface="黑体" panose="02010609060101010101" pitchFamily="49" charset="-122"/>
              <a:ea typeface="黑体" panose="02010609060101010101" pitchFamily="49" charset="-122"/>
            </a:endParaRPr>
          </a:p>
          <a:p>
            <a:pPr>
              <a:lnSpc>
                <a:spcPct val="100000"/>
              </a:lnSpc>
              <a:buFont typeface="Wingdings" panose="05000000000000000000" pitchFamily="2" charset="2"/>
              <a:buChar char="ü"/>
            </a:pPr>
            <a:endParaRPr lang="zh-CN" altLang="en-US" dirty="0">
              <a:latin typeface="黑体" panose="02010609060101010101" pitchFamily="49" charset="-122"/>
              <a:ea typeface="黑体" panose="02010609060101010101" pitchFamily="49" charset="-122"/>
            </a:endParaRPr>
          </a:p>
        </p:txBody>
      </p:sp>
      <p:sp>
        <p:nvSpPr>
          <p:cNvPr id="4" name="灯片编号占位符 3">
            <a:extLst>
              <a:ext uri="{FF2B5EF4-FFF2-40B4-BE49-F238E27FC236}">
                <a16:creationId xmlns:a16="http://schemas.microsoft.com/office/drawing/2014/main" id="{D57B477A-5770-4DBC-ABAF-68C2E3170725}"/>
              </a:ext>
            </a:extLst>
          </p:cNvPr>
          <p:cNvSpPr>
            <a:spLocks noGrp="1"/>
          </p:cNvSpPr>
          <p:nvPr>
            <p:ph type="sldNum" sz="quarter" idx="12"/>
          </p:nvPr>
        </p:nvSpPr>
        <p:spPr/>
        <p:txBody>
          <a:bodyPr/>
          <a:lstStyle/>
          <a:p>
            <a:fld id="{0C93CCE4-95A6-4709-9EAB-7612242B89DD}" type="slidenum">
              <a:rPr lang="zh-CN" altLang="en-US" smtClean="0"/>
              <a:t>9</a:t>
            </a:fld>
            <a:endParaRPr lang="zh-CN" altLang="en-US"/>
          </a:p>
        </p:txBody>
      </p:sp>
    </p:spTree>
    <p:extLst>
      <p:ext uri="{BB962C8B-B14F-4D97-AF65-F5344CB8AC3E}">
        <p14:creationId xmlns:p14="http://schemas.microsoft.com/office/powerpoint/2010/main" val="139316764"/>
      </p:ext>
    </p:extLst>
  </p:cSld>
  <p:clrMapOvr>
    <a:masterClrMapping/>
  </p:clrMapOvr>
</p:sld>
</file>

<file path=ppt/theme/theme1.xml><?xml version="1.0" encoding="utf-8"?>
<a:theme xmlns:a="http://schemas.openxmlformats.org/drawingml/2006/main" name="回顾">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154</TotalTime>
  <Words>1718</Words>
  <Application>Microsoft Office PowerPoint</Application>
  <PresentationFormat>全屏显示(4:3)</PresentationFormat>
  <Paragraphs>356</Paragraphs>
  <Slides>68</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68</vt:i4>
      </vt:variant>
    </vt:vector>
  </HeadingPairs>
  <TitlesOfParts>
    <vt:vector size="77" baseType="lpstr">
      <vt:lpstr>等线</vt:lpstr>
      <vt:lpstr>黑体</vt:lpstr>
      <vt:lpstr>宋体</vt:lpstr>
      <vt:lpstr>微软雅黑</vt:lpstr>
      <vt:lpstr>Arial</vt:lpstr>
      <vt:lpstr>Calibri</vt:lpstr>
      <vt:lpstr>Calibri Light</vt:lpstr>
      <vt:lpstr>Wingdings</vt:lpstr>
      <vt:lpstr>回顾</vt:lpstr>
      <vt:lpstr>TOSIT 实训管理系统</vt:lpstr>
      <vt:lpstr>PowerPoint 演示文稿</vt:lpstr>
      <vt:lpstr>任务背景</vt:lpstr>
      <vt:lpstr>任务目标</vt:lpstr>
      <vt:lpstr>条件与限制</vt:lpstr>
      <vt:lpstr>运行环境</vt:lpstr>
      <vt:lpstr>功能需求：管理员</vt:lpstr>
      <vt:lpstr>PowerPoint 演示文稿</vt:lpstr>
      <vt:lpstr>功能需求：工程师</vt:lpstr>
      <vt:lpstr>PowerPoint 演示文稿</vt:lpstr>
      <vt:lpstr>功能需求：学生</vt:lpstr>
      <vt:lpstr>PowerPoint 演示文稿</vt:lpstr>
      <vt:lpstr>功能模块</vt:lpstr>
      <vt:lpstr>运行环境</vt:lpstr>
      <vt:lpstr>框架</vt:lpstr>
      <vt:lpstr>数据库设计</vt:lpstr>
      <vt:lpstr>数据库设计</vt:lpstr>
      <vt:lpstr>PowerPoint 演示文稿</vt:lpstr>
      <vt:lpstr>功能模块</vt:lpstr>
      <vt:lpstr>PowerPoint 演示文稿</vt:lpstr>
      <vt:lpstr>PowerPoint 演示文稿</vt:lpstr>
      <vt:lpstr>PowerPoint 演示文稿</vt:lpstr>
      <vt:lpstr>PowerPoint 演示文稿</vt:lpstr>
      <vt:lpstr>功能模块</vt:lpstr>
      <vt:lpstr>PowerPoint 演示文稿</vt:lpstr>
      <vt:lpstr>PowerPoint 演示文稿</vt:lpstr>
      <vt:lpstr>PowerPoint 演示文稿</vt:lpstr>
      <vt:lpstr>PowerPoint 演示文稿</vt:lpstr>
      <vt:lpstr>PowerPoint 演示文稿</vt:lpstr>
      <vt:lpstr>PowerPoint 演示文稿</vt:lpstr>
      <vt:lpstr>功能模块</vt:lpstr>
      <vt:lpstr>PowerPoint 演示文稿</vt:lpstr>
      <vt:lpstr>PowerPoint 演示文稿</vt:lpstr>
      <vt:lpstr>PowerPoint 演示文稿</vt:lpstr>
      <vt:lpstr>功能模块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功能模块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功能模块</vt:lpstr>
      <vt:lpstr>PowerPoint 演示文稿</vt:lpstr>
      <vt:lpstr>PowerPoint 演示文稿</vt:lpstr>
      <vt:lpstr>功能模块</vt:lpstr>
      <vt:lpstr>PowerPoint 演示文稿</vt:lpstr>
      <vt:lpstr>PowerPoint 演示文稿</vt:lpstr>
      <vt:lpstr>PowerPoint 演示文稿</vt:lpstr>
      <vt:lpstr>PowerPoint 演示文稿</vt:lpstr>
      <vt:lpstr>PowerPoint 演示文稿</vt:lpstr>
      <vt:lpstr>功能模块</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程 昊阳</dc:creator>
  <cp:lastModifiedBy>程 昊阳</cp:lastModifiedBy>
  <cp:revision>31</cp:revision>
  <dcterms:created xsi:type="dcterms:W3CDTF">2018-08-03T03:12:00Z</dcterms:created>
  <dcterms:modified xsi:type="dcterms:W3CDTF">2018-08-03T05:46:41Z</dcterms:modified>
</cp:coreProperties>
</file>